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7" r:id="rId4"/>
  </p:sldMasterIdLst>
  <p:notesMasterIdLst>
    <p:notesMasterId r:id="rId19"/>
  </p:notesMasterIdLst>
  <p:handoutMasterIdLst>
    <p:handoutMasterId r:id="rId20"/>
  </p:handoutMasterIdLst>
  <p:sldIdLst>
    <p:sldId id="340" r:id="rId5"/>
    <p:sldId id="260" r:id="rId6"/>
    <p:sldId id="263" r:id="rId7"/>
    <p:sldId id="327" r:id="rId8"/>
    <p:sldId id="342" r:id="rId9"/>
    <p:sldId id="347" r:id="rId10"/>
    <p:sldId id="341" r:id="rId11"/>
    <p:sldId id="323" r:id="rId12"/>
    <p:sldId id="325" r:id="rId13"/>
    <p:sldId id="335" r:id="rId14"/>
    <p:sldId id="346" r:id="rId15"/>
    <p:sldId id="345" r:id="rId16"/>
    <p:sldId id="331" r:id="rId17"/>
    <p:sldId id="343" r:id="rId1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A23252DD-570C-8C46-950B-88C7A14401F5}">
          <p14:sldIdLst>
            <p14:sldId id="340"/>
          </p14:sldIdLst>
        </p14:section>
        <p14:section name="Presentation" id="{D51622E6-F7BB-4195-8BC0-14F1BB9172C1}">
          <p14:sldIdLst>
            <p14:sldId id="260"/>
            <p14:sldId id="263"/>
            <p14:sldId id="327"/>
            <p14:sldId id="342"/>
            <p14:sldId id="347"/>
            <p14:sldId id="341"/>
            <p14:sldId id="323"/>
            <p14:sldId id="325"/>
            <p14:sldId id="335"/>
            <p14:sldId id="346"/>
            <p14:sldId id="345"/>
            <p14:sldId id="331"/>
            <p14:sldId id="34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3177"/>
    <a:srgbClr val="FFFFFF"/>
    <a:srgbClr val="802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5B2ED9-0E31-4211-9EA5-CE237B115074}" v="2" dt="2018-11-23T12:04:25.8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" autoAdjust="0"/>
    <p:restoredTop sz="85703" autoAdjust="0"/>
  </p:normalViewPr>
  <p:slideViewPr>
    <p:cSldViewPr snapToObjects="1">
      <p:cViewPr varScale="1">
        <p:scale>
          <a:sx n="66" d="100"/>
          <a:sy n="66" d="100"/>
        </p:scale>
        <p:origin x="84" y="714"/>
      </p:cViewPr>
      <p:guideLst/>
    </p:cSldViewPr>
  </p:slideViewPr>
  <p:outlineViewPr>
    <p:cViewPr>
      <p:scale>
        <a:sx n="33" d="100"/>
        <a:sy n="33" d="100"/>
      </p:scale>
      <p:origin x="0" y="-10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0" d="100"/>
          <a:sy n="80" d="100"/>
        </p:scale>
        <p:origin x="4014" y="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a Carvalho" userId="ba51135e-1bf4-47d1-ad39-0b4f18b692d4" providerId="ADAL" clId="{F45B2ED9-0E31-4211-9EA5-CE237B115074}"/>
    <pc:docChg chg="undo custSel modSld">
      <pc:chgData name="Mariana Carvalho" userId="ba51135e-1bf4-47d1-ad39-0b4f18b692d4" providerId="ADAL" clId="{F45B2ED9-0E31-4211-9EA5-CE237B115074}" dt="2018-11-23T15:04:27.912" v="16" actId="478"/>
      <pc:docMkLst>
        <pc:docMk/>
      </pc:docMkLst>
      <pc:sldChg chg="addSp delSp modSp addAnim delAnim">
        <pc:chgData name="Mariana Carvalho" userId="ba51135e-1bf4-47d1-ad39-0b4f18b692d4" providerId="ADAL" clId="{F45B2ED9-0E31-4211-9EA5-CE237B115074}" dt="2018-11-23T15:04:27.912" v="16" actId="478"/>
        <pc:sldMkLst>
          <pc:docMk/>
          <pc:sldMk cId="2691936174" sldId="335"/>
        </pc:sldMkLst>
        <pc:spChg chg="add del mod">
          <ac:chgData name="Mariana Carvalho" userId="ba51135e-1bf4-47d1-ad39-0b4f18b692d4" providerId="ADAL" clId="{F45B2ED9-0E31-4211-9EA5-CE237B115074}" dt="2018-11-23T15:04:27.912" v="16" actId="478"/>
          <ac:spMkLst>
            <pc:docMk/>
            <pc:sldMk cId="2691936174" sldId="335"/>
            <ac:spMk id="3" creationId="{EF29C342-CE66-4C7C-9D5B-5FA923689CCC}"/>
          </ac:spMkLst>
        </pc:spChg>
        <pc:picChg chg="del">
          <ac:chgData name="Mariana Carvalho" userId="ba51135e-1bf4-47d1-ad39-0b4f18b692d4" providerId="ADAL" clId="{F45B2ED9-0E31-4211-9EA5-CE237B115074}" dt="2018-11-23T12:04:28.396" v="9" actId="478"/>
          <ac:picMkLst>
            <pc:docMk/>
            <pc:sldMk cId="2691936174" sldId="335"/>
            <ac:picMk id="17" creationId="{F523BC7E-6214-4AB4-9890-315AD91F11FA}"/>
          </ac:picMkLst>
        </pc:picChg>
        <pc:picChg chg="add mod ord">
          <ac:chgData name="Mariana Carvalho" userId="ba51135e-1bf4-47d1-ad39-0b4f18b692d4" providerId="ADAL" clId="{F45B2ED9-0E31-4211-9EA5-CE237B115074}" dt="2018-11-23T12:04:37.018" v="12" actId="167"/>
          <ac:picMkLst>
            <pc:docMk/>
            <pc:sldMk cId="2691936174" sldId="335"/>
            <ac:picMk id="26" creationId="{04CBD25C-69CA-476F-B63B-8B19DC5C1CA6}"/>
          </ac:picMkLst>
        </pc:picChg>
      </pc:sldChg>
      <pc:sldChg chg="addSp delSp modSp">
        <pc:chgData name="Mariana Carvalho" userId="ba51135e-1bf4-47d1-ad39-0b4f18b692d4" providerId="ADAL" clId="{F45B2ED9-0E31-4211-9EA5-CE237B115074}" dt="2018-11-23T12:04:47.412" v="13" actId="1076"/>
        <pc:sldMkLst>
          <pc:docMk/>
          <pc:sldMk cId="4106195374" sldId="346"/>
        </pc:sldMkLst>
        <pc:picChg chg="del">
          <ac:chgData name="Mariana Carvalho" userId="ba51135e-1bf4-47d1-ad39-0b4f18b692d4" providerId="ADAL" clId="{F45B2ED9-0E31-4211-9EA5-CE237B115074}" dt="2018-11-23T12:03:36.271" v="3" actId="478"/>
          <ac:picMkLst>
            <pc:docMk/>
            <pc:sldMk cId="4106195374" sldId="346"/>
            <ac:picMk id="9" creationId="{7DC6B03A-A3CB-B145-8D4B-46B05F292E5C}"/>
          </ac:picMkLst>
        </pc:picChg>
        <pc:picChg chg="add mod">
          <ac:chgData name="Mariana Carvalho" userId="ba51135e-1bf4-47d1-ad39-0b4f18b692d4" providerId="ADAL" clId="{F45B2ED9-0E31-4211-9EA5-CE237B115074}" dt="2018-11-23T12:04:47.412" v="13" actId="1076"/>
          <ac:picMkLst>
            <pc:docMk/>
            <pc:sldMk cId="4106195374" sldId="346"/>
            <ac:picMk id="15" creationId="{5B690FBD-BBDA-494E-B5EA-3C50C027F1A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41789-9BD5-F744-AB77-27C039BA4705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697E4-8E3B-6D4B-9B9C-A4D4711CE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73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3EA28-000E-E640-8682-3B5DB6422FF3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70A8-B7A6-8645-9FC9-EABFC3D41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784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TO SHOW ANIMATION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770A8-B7A6-8645-9FC9-EABFC3D41A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41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endParaRPr lang="en-GB" dirty="0"/>
          </a:p>
          <a:p>
            <a:pPr marL="0" indent="0">
              <a:lnSpc>
                <a:spcPct val="120000"/>
              </a:lnSpc>
              <a:buNone/>
            </a:pPr>
            <a:endParaRPr lang="en-GB" dirty="0"/>
          </a:p>
          <a:p>
            <a:pPr marL="0" indent="0">
              <a:lnSpc>
                <a:spcPct val="120000"/>
              </a:lnSpc>
              <a:buNone/>
            </a:pP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770A8-B7A6-8645-9FC9-EABFC3D41A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28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770A8-B7A6-8645-9FC9-EABFC3D41A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41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endParaRPr lang="en-GB" dirty="0"/>
          </a:p>
          <a:p>
            <a:pPr marL="0" indent="0">
              <a:lnSpc>
                <a:spcPct val="120000"/>
              </a:lnSpc>
              <a:buNone/>
            </a:pPr>
            <a:endParaRPr lang="en-GB" dirty="0"/>
          </a:p>
          <a:p>
            <a:pPr marL="0" indent="0">
              <a:lnSpc>
                <a:spcPct val="120000"/>
              </a:lnSpc>
              <a:buNone/>
            </a:pP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770A8-B7A6-8645-9FC9-EABFC3D41A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0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endParaRPr lang="en-GB" dirty="0"/>
          </a:p>
          <a:p>
            <a:pPr marL="0" indent="0">
              <a:lnSpc>
                <a:spcPct val="120000"/>
              </a:lnSpc>
              <a:buNone/>
            </a:pPr>
            <a:endParaRPr lang="en-GB" dirty="0"/>
          </a:p>
          <a:p>
            <a:pPr marL="0" indent="0">
              <a:lnSpc>
                <a:spcPct val="120000"/>
              </a:lnSpc>
              <a:buNone/>
            </a:pP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770A8-B7A6-8645-9FC9-EABFC3D41A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87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770A8-B7A6-8645-9FC9-EABFC3D41A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09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endParaRPr lang="en-GB" dirty="0"/>
          </a:p>
          <a:p>
            <a:pPr marL="0" indent="0">
              <a:lnSpc>
                <a:spcPct val="120000"/>
              </a:lnSpc>
              <a:buNone/>
            </a:pPr>
            <a:endParaRPr lang="en-GB" dirty="0"/>
          </a:p>
          <a:p>
            <a:pPr marL="0" indent="0">
              <a:lnSpc>
                <a:spcPct val="120000"/>
              </a:lnSpc>
              <a:buNone/>
            </a:pP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770A8-B7A6-8645-9FC9-EABFC3D41A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92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endParaRPr lang="en-GB" dirty="0"/>
          </a:p>
          <a:p>
            <a:pPr marL="0" indent="0">
              <a:lnSpc>
                <a:spcPct val="120000"/>
              </a:lnSpc>
              <a:buNone/>
            </a:pPr>
            <a:endParaRPr lang="en-GB" dirty="0"/>
          </a:p>
          <a:p>
            <a:pPr marL="0" indent="0">
              <a:lnSpc>
                <a:spcPct val="120000"/>
              </a:lnSpc>
              <a:buNone/>
            </a:pP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770A8-B7A6-8645-9FC9-EABFC3D41A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87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000" y="1620000"/>
            <a:ext cx="11712000" cy="43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0000" y="180000"/>
            <a:ext cx="11712000" cy="1080000"/>
          </a:xfrm>
          <a:prstGeom prst="rect">
            <a:avLst/>
          </a:prstGeom>
        </p:spPr>
        <p:txBody>
          <a:bodyPr lIns="90000" anchor="t" anchorCtr="0"/>
          <a:lstStyle>
            <a:lvl1pPr>
              <a:lnSpc>
                <a:spcPct val="90000"/>
              </a:lnSpc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786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239184" y="179388"/>
            <a:ext cx="11712000" cy="5760000"/>
          </a:xfrm>
        </p:spPr>
        <p:txBody>
          <a:bodyPr/>
          <a:lstStyle>
            <a:lvl1pPr marL="457200" indent="-4572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lvl1pPr>
          </a:lstStyle>
          <a:p>
            <a:pPr marL="457200" indent="-4572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dirty="0"/>
              <a:t>Drag picture to placeholder</a:t>
            </a:r>
            <a:br>
              <a:rPr lang="en-US" dirty="0"/>
            </a:br>
            <a:r>
              <a:rPr lang="en-US" dirty="0"/>
              <a:t>or click icon to add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240001" y="180001"/>
            <a:ext cx="4855633" cy="5760000"/>
          </a:xfrm>
          <a:custGeom>
            <a:avLst/>
            <a:gdLst>
              <a:gd name="connsiteX0" fmla="*/ 0 w 3641725"/>
              <a:gd name="connsiteY0" fmla="*/ 0 h 5978525"/>
              <a:gd name="connsiteX1" fmla="*/ 3641725 w 3641725"/>
              <a:gd name="connsiteY1" fmla="*/ 0 h 5978525"/>
              <a:gd name="connsiteX2" fmla="*/ 3641725 w 3641725"/>
              <a:gd name="connsiteY2" fmla="*/ 5978525 h 5978525"/>
              <a:gd name="connsiteX3" fmla="*/ 0 w 3641725"/>
              <a:gd name="connsiteY3" fmla="*/ 5978525 h 5978525"/>
              <a:gd name="connsiteX4" fmla="*/ 0 w 3641725"/>
              <a:gd name="connsiteY4" fmla="*/ 0 h 5978525"/>
              <a:gd name="connsiteX0" fmla="*/ 0 w 3641725"/>
              <a:gd name="connsiteY0" fmla="*/ 0 h 5978525"/>
              <a:gd name="connsiteX1" fmla="*/ 3641725 w 3641725"/>
              <a:gd name="connsiteY1" fmla="*/ 0 h 5978525"/>
              <a:gd name="connsiteX2" fmla="*/ 3115743 w 3641725"/>
              <a:gd name="connsiteY2" fmla="*/ 5970433 h 5978525"/>
              <a:gd name="connsiteX3" fmla="*/ 0 w 3641725"/>
              <a:gd name="connsiteY3" fmla="*/ 5978525 h 5978525"/>
              <a:gd name="connsiteX4" fmla="*/ 0 w 3641725"/>
              <a:gd name="connsiteY4" fmla="*/ 0 h 597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1725" h="5978525">
                <a:moveTo>
                  <a:pt x="0" y="0"/>
                </a:moveTo>
                <a:lnTo>
                  <a:pt x="3641725" y="0"/>
                </a:lnTo>
                <a:lnTo>
                  <a:pt x="3115743" y="5970433"/>
                </a:lnTo>
                <a:lnTo>
                  <a:pt x="0" y="59785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txBody>
          <a:bodyPr/>
          <a:lstStyle>
            <a:lvl1pPr>
              <a:defRPr sz="2000" baseline="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en-GB" dirty="0"/>
              <a:t>Drag picture </a:t>
            </a:r>
            <a:br>
              <a:rPr lang="en-GB" dirty="0"/>
            </a:br>
            <a:r>
              <a:rPr lang="en-GB" dirty="0"/>
              <a:t>to placeholder or click icon to add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8DD765FA-CC63-F54B-96A3-B32CEDCEE49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80000" y="360000"/>
            <a:ext cx="3820000" cy="208116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10000"/>
              </a:lnSpc>
              <a:defRPr sz="4000" b="0" i="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2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240001" y="1620000"/>
            <a:ext cx="6695967" cy="5040000"/>
          </a:xfrm>
          <a:custGeom>
            <a:avLst/>
            <a:gdLst>
              <a:gd name="connsiteX0" fmla="*/ 0 w 5030787"/>
              <a:gd name="connsiteY0" fmla="*/ 0 h 5013325"/>
              <a:gd name="connsiteX1" fmla="*/ 5030787 w 5030787"/>
              <a:gd name="connsiteY1" fmla="*/ 0 h 5013325"/>
              <a:gd name="connsiteX2" fmla="*/ 5030787 w 5030787"/>
              <a:gd name="connsiteY2" fmla="*/ 5013325 h 5013325"/>
              <a:gd name="connsiteX3" fmla="*/ 0 w 5030787"/>
              <a:gd name="connsiteY3" fmla="*/ 5013325 h 5013325"/>
              <a:gd name="connsiteX4" fmla="*/ 0 w 5030787"/>
              <a:gd name="connsiteY4" fmla="*/ 0 h 5013325"/>
              <a:gd name="connsiteX0" fmla="*/ 0 w 5030787"/>
              <a:gd name="connsiteY0" fmla="*/ 0 h 5013325"/>
              <a:gd name="connsiteX1" fmla="*/ 5030787 w 5030787"/>
              <a:gd name="connsiteY1" fmla="*/ 0 h 5013325"/>
              <a:gd name="connsiteX2" fmla="*/ 4593817 w 5030787"/>
              <a:gd name="connsiteY2" fmla="*/ 5013325 h 5013325"/>
              <a:gd name="connsiteX3" fmla="*/ 0 w 5030787"/>
              <a:gd name="connsiteY3" fmla="*/ 5013325 h 5013325"/>
              <a:gd name="connsiteX4" fmla="*/ 0 w 5030787"/>
              <a:gd name="connsiteY4" fmla="*/ 0 h 501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0787" h="5013325">
                <a:moveTo>
                  <a:pt x="0" y="0"/>
                </a:moveTo>
                <a:lnTo>
                  <a:pt x="5030787" y="0"/>
                </a:lnTo>
                <a:lnTo>
                  <a:pt x="4593817" y="5013325"/>
                </a:lnTo>
                <a:lnTo>
                  <a:pt x="0" y="50133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85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00" i="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89518" y="1970088"/>
            <a:ext cx="5202767" cy="3041600"/>
          </a:xfrm>
        </p:spPr>
        <p:txBody>
          <a:bodyPr/>
          <a:lstStyle>
            <a:lvl1pPr>
              <a:lnSpc>
                <a:spcPct val="90000"/>
              </a:lnSpc>
              <a:defRPr sz="400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Title of the presentation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240000" y="1620001"/>
            <a:ext cx="11712000" cy="5040313"/>
          </a:xfrm>
        </p:spPr>
        <p:txBody>
          <a:bodyPr>
            <a:normAutofit/>
          </a:bodyPr>
          <a:lstStyle>
            <a:lvl1pPr marL="457200" indent="-4572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1200" b="1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457200" indent="-4572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dirty="0"/>
              <a:t>Drag picture to placeholder</a:t>
            </a:r>
            <a:br>
              <a:rPr lang="en-US" dirty="0"/>
            </a:br>
            <a:r>
              <a:rPr lang="en-US" dirty="0"/>
              <a:t>or click icon to add </a:t>
            </a:r>
            <a:br>
              <a:rPr lang="en-US" dirty="0"/>
            </a:br>
            <a:r>
              <a:rPr lang="en-US" dirty="0"/>
              <a:t>– then send image to back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9517" y="5343526"/>
            <a:ext cx="5202767" cy="1092199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or event</a:t>
            </a:r>
          </a:p>
          <a:p>
            <a:r>
              <a:rPr lang="en-US" dirty="0"/>
              <a:t>Date Month Year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D9338D-D9A4-4D4E-9C93-522DE78DC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328" y="19581"/>
            <a:ext cx="3085870" cy="105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8125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0000" y="180000"/>
            <a:ext cx="11712000" cy="108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dirty="0"/>
              <a:t>Title of Slide:</a:t>
            </a:r>
            <a:br>
              <a:rPr lang="en-GB" dirty="0"/>
            </a:br>
            <a:r>
              <a:rPr lang="en-GB" dirty="0"/>
              <a:t>Here’s a much longer example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0000" y="1620000"/>
            <a:ext cx="11712000" cy="4320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812741" y="6362314"/>
            <a:ext cx="29595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3565A"/>
                </a:solidFill>
              </a:defRPr>
            </a:lvl1pPr>
          </a:lstStyle>
          <a:p>
            <a:pPr algn="ctr"/>
            <a:fld id="{8DD765FA-CC63-F54B-96A3-B32CEDCEE495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DDDDAD-9FB8-40B7-85EA-166EC981703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32504" y="6321384"/>
            <a:ext cx="1296144" cy="4414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0B7390-7D96-4F2E-9823-A3165EEC142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0000" y="6362314"/>
            <a:ext cx="2051233" cy="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08" r:id="rId2"/>
    <p:sldLayoutId id="2147483709" r:id="rId3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30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257300" indent="-3429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714500" indent="-3429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171700" indent="-3429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48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svg"/><Relationship Id="rId18" Type="http://schemas.openxmlformats.org/officeDocument/2006/relationships/image" Target="../media/image38.svg"/><Relationship Id="rId3" Type="http://schemas.openxmlformats.org/officeDocument/2006/relationships/hyperlink" Target="https://www.iogp.org/life-savingrules/" TargetMode="External"/><Relationship Id="rId21" Type="http://schemas.openxmlformats.org/officeDocument/2006/relationships/image" Target="../media/image41.png"/><Relationship Id="rId7" Type="http://schemas.openxmlformats.org/officeDocument/2006/relationships/image" Target="../media/image27.sv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6.svg"/><Relationship Id="rId20" Type="http://schemas.openxmlformats.org/officeDocument/2006/relationships/image" Target="../media/image4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Relationship Id="rId14" Type="http://schemas.openxmlformats.org/officeDocument/2006/relationships/image" Target="../media/image34.png"/><Relationship Id="rId22" Type="http://schemas.openxmlformats.org/officeDocument/2006/relationships/image" Target="../media/image4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3881FB-1463-4B77-91A7-9A7F7AF32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000" y="332656"/>
            <a:ext cx="11712000" cy="5607344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dirty="0"/>
              <a:t>INSTRUCTIONS</a:t>
            </a:r>
          </a:p>
          <a:p>
            <a:pPr>
              <a:lnSpc>
                <a:spcPct val="120000"/>
              </a:lnSpc>
            </a:pPr>
            <a:r>
              <a:rPr lang="en-GB" dirty="0"/>
              <a:t>This slide pack could be used to introduce leaders at all levels in an organisation to the IOGP Life-Saving Rules</a:t>
            </a:r>
          </a:p>
          <a:p>
            <a:pPr>
              <a:lnSpc>
                <a:spcPct val="120000"/>
              </a:lnSpc>
            </a:pPr>
            <a:r>
              <a:rPr lang="en-GB" dirty="0"/>
              <a:t>If you are implementing the Rules, please consult IOGP report 459 for further guidance </a:t>
            </a:r>
          </a:p>
          <a:p>
            <a:pPr>
              <a:lnSpc>
                <a:spcPct val="120000"/>
              </a:lnSpc>
            </a:pPr>
            <a:r>
              <a:rPr lang="en-GB" dirty="0"/>
              <a:t>IOGP asks all users to not modify the Rules (icons or wording) in any way.</a:t>
            </a:r>
          </a:p>
          <a:p>
            <a:pPr>
              <a:lnSpc>
                <a:spcPct val="120000"/>
              </a:lnSpc>
            </a:pPr>
            <a:r>
              <a:rPr lang="en-GB" dirty="0"/>
              <a:t>Organisations can to adapt the contents of these slides, for example to describe: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What is expected of leaders?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What should someone do if they cannot follow a Life-Saving Rule on a specific day/task?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Is the implementing organisation applying any consequence management? </a:t>
            </a:r>
          </a:p>
          <a:p>
            <a:pPr marL="0" indent="0">
              <a:lnSpc>
                <a:spcPct val="110000"/>
              </a:lnSpc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661719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04CBD25C-69CA-476F-B63B-8B19DC5C1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12" y="1697456"/>
            <a:ext cx="1168145" cy="1411905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FCC5E3A-3138-4C85-9287-F1088E48EAEB}"/>
              </a:ext>
            </a:extLst>
          </p:cNvPr>
          <p:cNvSpPr txBox="1">
            <a:spLocks/>
          </p:cNvSpPr>
          <p:nvPr/>
        </p:nvSpPr>
        <p:spPr bwMode="auto">
          <a:xfrm>
            <a:off x="1877994" y="3278071"/>
            <a:ext cx="1552334" cy="86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GB" sz="1400" b="1" dirty="0">
                <a:solidFill>
                  <a:schemeClr val="accent3"/>
                </a:solidFill>
              </a:rPr>
              <a:t>Everything is in place…</a:t>
            </a:r>
            <a:endParaRPr lang="en-GB" sz="1400" dirty="0">
              <a:solidFill>
                <a:schemeClr val="accent3"/>
              </a:solidFill>
            </a:endParaRPr>
          </a:p>
          <a:p>
            <a:endParaRPr lang="en-GB" sz="1400" dirty="0"/>
          </a:p>
          <a:p>
            <a:r>
              <a:rPr lang="en-GB" sz="1400" dirty="0"/>
              <a:t>Physical workplace conditions, PPE, procedures and safe systems of work exist on all sites so that the Life-Saving Rules can be followed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85929F5B-59B4-4DB2-881A-D165F7521E37}"/>
              </a:ext>
            </a:extLst>
          </p:cNvPr>
          <p:cNvSpPr txBox="1">
            <a:spLocks/>
          </p:cNvSpPr>
          <p:nvPr/>
        </p:nvSpPr>
        <p:spPr bwMode="auto">
          <a:xfrm>
            <a:off x="166862" y="3283564"/>
            <a:ext cx="1521854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GB" sz="1400" b="1" dirty="0">
                <a:solidFill>
                  <a:schemeClr val="accent3"/>
                </a:solidFill>
              </a:rPr>
              <a:t>We all have the knowledge</a:t>
            </a:r>
            <a:endParaRPr lang="en-GB" sz="1400" dirty="0">
              <a:solidFill>
                <a:schemeClr val="accent3"/>
              </a:solidFill>
            </a:endParaRPr>
          </a:p>
          <a:p>
            <a:endParaRPr lang="en-GB" sz="1400" dirty="0"/>
          </a:p>
          <a:p>
            <a:r>
              <a:rPr lang="en-GB" sz="1400" dirty="0"/>
              <a:t>All our employees and (sub)contractor know the Life-Saving Rules, and understand their value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42596AF-E54D-4EF2-BEF1-FF0558E202B8}"/>
              </a:ext>
            </a:extLst>
          </p:cNvPr>
          <p:cNvGrpSpPr/>
          <p:nvPr/>
        </p:nvGrpSpPr>
        <p:grpSpPr>
          <a:xfrm>
            <a:off x="6715732" y="1638023"/>
            <a:ext cx="1319401" cy="1233071"/>
            <a:chOff x="8410699" y="1534935"/>
            <a:chExt cx="1319401" cy="123307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A0CAC92-DE82-4013-B0C3-BEE442431229}"/>
                </a:ext>
              </a:extLst>
            </p:cNvPr>
            <p:cNvSpPr/>
            <p:nvPr/>
          </p:nvSpPr>
          <p:spPr bwMode="auto">
            <a:xfrm>
              <a:off x="8410699" y="1534935"/>
              <a:ext cx="1319401" cy="1233071"/>
            </a:xfrm>
            <a:prstGeom prst="ellipse">
              <a:avLst/>
            </a:prstGeom>
            <a:solidFill>
              <a:srgbClr val="C00000"/>
            </a:solidFill>
            <a:ln w="76200">
              <a:solidFill>
                <a:schemeClr val="tx1"/>
              </a:solidFill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 dirty="0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48B83F81-B9EA-4E42-9318-3681E9C944C5}"/>
                </a:ext>
              </a:extLst>
            </p:cNvPr>
            <p:cNvSpPr/>
            <p:nvPr/>
          </p:nvSpPr>
          <p:spPr bwMode="auto">
            <a:xfrm rot="5400000">
              <a:off x="8898214" y="1845559"/>
              <a:ext cx="603032" cy="611822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27" name="Octagon 26">
            <a:extLst>
              <a:ext uri="{FF2B5EF4-FFF2-40B4-BE49-F238E27FC236}">
                <a16:creationId xmlns:a16="http://schemas.microsoft.com/office/drawing/2014/main" id="{08F265F9-CAA7-4493-8C3A-9361350DB417}"/>
              </a:ext>
            </a:extLst>
          </p:cNvPr>
          <p:cNvSpPr/>
          <p:nvPr/>
        </p:nvSpPr>
        <p:spPr bwMode="auto">
          <a:xfrm>
            <a:off x="8518253" y="1697456"/>
            <a:ext cx="1319401" cy="1233071"/>
          </a:xfrm>
          <a:prstGeom prst="octagon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STOP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6CB9765-6955-4AE5-8E26-2A503B3D8787}"/>
              </a:ext>
            </a:extLst>
          </p:cNvPr>
          <p:cNvSpPr txBox="1">
            <a:spLocks/>
          </p:cNvSpPr>
          <p:nvPr/>
        </p:nvSpPr>
        <p:spPr>
          <a:xfrm>
            <a:off x="0" y="-1863"/>
            <a:ext cx="12192000" cy="1080000"/>
          </a:xfrm>
          <a:prstGeom prst="rect">
            <a:avLst/>
          </a:prstGeom>
          <a:solidFill>
            <a:schemeClr val="tx1"/>
          </a:solidFill>
        </p:spPr>
        <p:txBody>
          <a:bodyPr vert="horz" lIns="90000" tIns="45720" rIns="91440" bIns="45720" rtlCol="0" anchor="ctr" anchorCtr="0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As an implementing organisation we will ensure that: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DDB822F-386E-4ABD-9E40-F98B8D107889}"/>
              </a:ext>
            </a:extLst>
          </p:cNvPr>
          <p:cNvSpPr txBox="1">
            <a:spLocks/>
          </p:cNvSpPr>
          <p:nvPr/>
        </p:nvSpPr>
        <p:spPr bwMode="auto">
          <a:xfrm>
            <a:off x="5093243" y="3278071"/>
            <a:ext cx="1552334" cy="134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GB" sz="1400" b="1" dirty="0">
                <a:solidFill>
                  <a:schemeClr val="accent3"/>
                </a:solidFill>
              </a:rPr>
              <a:t>Jobs are planned</a:t>
            </a:r>
            <a:endParaRPr lang="en-GB" sz="1400" dirty="0">
              <a:solidFill>
                <a:schemeClr val="accent3"/>
              </a:solidFill>
            </a:endParaRPr>
          </a:p>
          <a:p>
            <a:endParaRPr lang="en-GB" sz="1400" dirty="0"/>
          </a:p>
          <a:p>
            <a:r>
              <a:rPr lang="en-GB" sz="1400" dirty="0"/>
              <a:t>Work is not conducted without a pre-job risk assessment and a safety discussion, such as a toolbox talk; and without emergency plans being in place</a:t>
            </a:r>
            <a:endParaRPr lang="en-GB" sz="1400" b="0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3547194F-08D4-4C70-A829-74DFA820875F}"/>
              </a:ext>
            </a:extLst>
          </p:cNvPr>
          <p:cNvSpPr txBox="1">
            <a:spLocks/>
          </p:cNvSpPr>
          <p:nvPr/>
        </p:nvSpPr>
        <p:spPr bwMode="auto">
          <a:xfrm>
            <a:off x="3430328" y="3290115"/>
            <a:ext cx="1552334" cy="86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GB" sz="1400" b="1" dirty="0">
                <a:solidFill>
                  <a:schemeClr val="accent3"/>
                </a:solidFill>
              </a:rPr>
              <a:t>… and in order</a:t>
            </a:r>
          </a:p>
          <a:p>
            <a:endParaRPr lang="en-GB" sz="1400" dirty="0"/>
          </a:p>
          <a:p>
            <a:pPr lvl="0"/>
            <a:r>
              <a:rPr lang="en-GB" sz="1400" dirty="0"/>
              <a:t>Our personnel are trained and competent. Our</a:t>
            </a:r>
          </a:p>
          <a:p>
            <a:r>
              <a:rPr lang="en-GB" sz="1400" dirty="0"/>
              <a:t>Equipment is fit for purpose, maintained, and in working condition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7C452785-46A4-48E2-B53C-09C46813FCA1}"/>
              </a:ext>
            </a:extLst>
          </p:cNvPr>
          <p:cNvSpPr txBox="1">
            <a:spLocks/>
          </p:cNvSpPr>
          <p:nvPr/>
        </p:nvSpPr>
        <p:spPr bwMode="auto">
          <a:xfrm>
            <a:off x="6645577" y="3295195"/>
            <a:ext cx="1552334" cy="134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GB" sz="1400" b="1" dirty="0">
                <a:solidFill>
                  <a:schemeClr val="accent3"/>
                </a:solidFill>
              </a:rPr>
              <a:t>We don’t start </a:t>
            </a:r>
            <a:endParaRPr lang="en-GB" sz="1400" dirty="0">
              <a:solidFill>
                <a:schemeClr val="accent3"/>
              </a:solidFill>
            </a:endParaRPr>
          </a:p>
          <a:p>
            <a:endParaRPr lang="en-GB" sz="1400" dirty="0"/>
          </a:p>
          <a:p>
            <a:r>
              <a:rPr lang="en-GB" sz="1400" dirty="0"/>
              <a:t>Until all involved in a task can confirm they can follow the Life-Saving Rules</a:t>
            </a:r>
            <a:endParaRPr lang="en-GB" sz="1400" b="0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EC63B2B2-A38B-43AC-B442-EC5FC9CE75A8}"/>
              </a:ext>
            </a:extLst>
          </p:cNvPr>
          <p:cNvSpPr txBox="1">
            <a:spLocks/>
          </p:cNvSpPr>
          <p:nvPr/>
        </p:nvSpPr>
        <p:spPr bwMode="auto">
          <a:xfrm>
            <a:off x="8456733" y="3255725"/>
            <a:ext cx="1552334" cy="134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GB" sz="1400" b="1" dirty="0">
                <a:solidFill>
                  <a:schemeClr val="accent3"/>
                </a:solidFill>
              </a:rPr>
              <a:t>We stop</a:t>
            </a:r>
            <a:endParaRPr lang="en-GB" sz="1400" dirty="0">
              <a:solidFill>
                <a:schemeClr val="accent3"/>
              </a:solidFill>
            </a:endParaRPr>
          </a:p>
          <a:p>
            <a:endParaRPr lang="en-GB" sz="1400" dirty="0"/>
          </a:p>
          <a:p>
            <a:r>
              <a:rPr lang="en-GB" sz="1400" dirty="0"/>
              <a:t>Everyone is authorised to intervene or stop work without adverse consequences if they are in any doubt about the safety of an activity</a:t>
            </a:r>
            <a:endParaRPr lang="en-GB" sz="1400" b="0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803216C-5704-4684-8733-8013B946BFA5}"/>
              </a:ext>
            </a:extLst>
          </p:cNvPr>
          <p:cNvSpPr txBox="1">
            <a:spLocks/>
          </p:cNvSpPr>
          <p:nvPr/>
        </p:nvSpPr>
        <p:spPr bwMode="auto">
          <a:xfrm>
            <a:off x="10266110" y="3295195"/>
            <a:ext cx="1552334" cy="134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GB" sz="1400" b="1" dirty="0">
                <a:solidFill>
                  <a:schemeClr val="accent3"/>
                </a:solidFill>
              </a:rPr>
              <a:t>We improve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dirty="0"/>
              <a:t>If a Life-Saving Rule is not followed, we want to know, and know the reason</a:t>
            </a:r>
            <a:endParaRPr lang="en-GB" sz="1600" dirty="0"/>
          </a:p>
          <a:p>
            <a:r>
              <a:rPr lang="en-GB" sz="1400" dirty="0"/>
              <a:t>so that we can apply lessons learned and create an ever safer workplace.</a:t>
            </a:r>
            <a:endParaRPr lang="en-GB" sz="1400" dirty="0">
              <a:solidFill>
                <a:schemeClr val="accent3"/>
              </a:solidFill>
            </a:endParaRPr>
          </a:p>
          <a:p>
            <a:endParaRPr lang="en-GB" sz="14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9DBB0E-58BC-BE48-B83A-96E641FD2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305" y="1672518"/>
            <a:ext cx="1102360" cy="1155700"/>
          </a:xfrm>
          <a:prstGeom prst="rect">
            <a:avLst/>
          </a:prstGeom>
          <a:effectLst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7F03B05-FDD7-2F47-945E-907C3D79B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7757" y="1847590"/>
            <a:ext cx="1285869" cy="857246"/>
          </a:xfrm>
          <a:prstGeom prst="rect">
            <a:avLst/>
          </a:prstGeom>
          <a:effectLst/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62AF737-442E-C84E-B669-4427F12868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4184" y="1632904"/>
            <a:ext cx="1285869" cy="1195314"/>
          </a:xfrm>
          <a:prstGeom prst="rect">
            <a:avLst/>
          </a:prstGeom>
          <a:effectLst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9732B55-D5D0-5D41-8709-877BC25F32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7869" y="1697456"/>
            <a:ext cx="995680" cy="1155700"/>
          </a:xfrm>
          <a:prstGeom prst="rect">
            <a:avLst/>
          </a:prstGeom>
          <a:effectLst/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F29C342-CE66-4C7C-9D5B-5FA923689CCC}"/>
              </a:ext>
            </a:extLst>
          </p:cNvPr>
          <p:cNvSpPr/>
          <p:nvPr/>
        </p:nvSpPr>
        <p:spPr bwMode="auto">
          <a:xfrm>
            <a:off x="166862" y="1573488"/>
            <a:ext cx="11667120" cy="1600200"/>
          </a:xfrm>
          <a:prstGeom prst="roundRect">
            <a:avLst/>
          </a:prstGeom>
          <a:solidFill>
            <a:srgbClr val="833177">
              <a:alpha val="96078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b="1" dirty="0">
                <a:solidFill>
                  <a:schemeClr val="bg2"/>
                </a:solidFill>
              </a:rPr>
              <a:t>As a leader, we need your help implementing, ensuring and verifying all of these  </a:t>
            </a:r>
          </a:p>
        </p:txBody>
      </p:sp>
    </p:spTree>
    <p:extLst>
      <p:ext uri="{BB962C8B-B14F-4D97-AF65-F5344CB8AC3E}">
        <p14:creationId xmlns:p14="http://schemas.microsoft.com/office/powerpoint/2010/main" val="269193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FCC5E3A-3138-4C85-9287-F1088E48EAEB}"/>
              </a:ext>
            </a:extLst>
          </p:cNvPr>
          <p:cNvSpPr txBox="1">
            <a:spLocks/>
          </p:cNvSpPr>
          <p:nvPr/>
        </p:nvSpPr>
        <p:spPr bwMode="auto">
          <a:xfrm>
            <a:off x="2303416" y="3063851"/>
            <a:ext cx="1850025" cy="86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GB" sz="1400" b="1" dirty="0">
                <a:solidFill>
                  <a:schemeClr val="accent3"/>
                </a:solidFill>
              </a:rPr>
              <a:t>Pass them on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/>
              <a:t>Ensure and verify </a:t>
            </a:r>
            <a:r>
              <a:rPr lang="en-GB" sz="1400" dirty="0"/>
              <a:t>that everyone within your remit, including contractors and subcontractors, have been briefed</a:t>
            </a:r>
            <a:endParaRPr lang="en-GB" sz="1400" b="1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85929F5B-59B4-4DB2-881A-D165F7521E37}"/>
              </a:ext>
            </a:extLst>
          </p:cNvPr>
          <p:cNvSpPr txBox="1">
            <a:spLocks/>
          </p:cNvSpPr>
          <p:nvPr/>
        </p:nvSpPr>
        <p:spPr bwMode="auto">
          <a:xfrm>
            <a:off x="141518" y="3063850"/>
            <a:ext cx="1850025" cy="29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GB" sz="1400" b="1" dirty="0">
                <a:solidFill>
                  <a:schemeClr val="accent3"/>
                </a:solidFill>
              </a:rPr>
              <a:t>Know the Rules</a:t>
            </a:r>
            <a:endParaRPr lang="en-GB" sz="1400" dirty="0">
              <a:solidFill>
                <a:schemeClr val="accent3"/>
              </a:solidFill>
            </a:endParaRPr>
          </a:p>
          <a:p>
            <a:r>
              <a:rPr lang="en-GB" sz="1400" dirty="0"/>
              <a:t>and the roll-out plan. 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6CB9765-6955-4AE5-8E26-2A503B3D8787}"/>
              </a:ext>
            </a:extLst>
          </p:cNvPr>
          <p:cNvSpPr txBox="1">
            <a:spLocks/>
          </p:cNvSpPr>
          <p:nvPr/>
        </p:nvSpPr>
        <p:spPr>
          <a:xfrm>
            <a:off x="0" y="-1863"/>
            <a:ext cx="12192000" cy="1080000"/>
          </a:xfrm>
          <a:prstGeom prst="rect">
            <a:avLst/>
          </a:prstGeom>
          <a:solidFill>
            <a:schemeClr val="tx1"/>
          </a:solidFill>
        </p:spPr>
        <p:txBody>
          <a:bodyPr vert="horz" lIns="90000" tIns="45720" rIns="91440" bIns="45720" rtlCol="0" anchor="ctr" anchorCtr="0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As a leader we need your help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7C452785-46A4-48E2-B53C-09C46813FCA1}"/>
              </a:ext>
            </a:extLst>
          </p:cNvPr>
          <p:cNvSpPr txBox="1">
            <a:spLocks/>
          </p:cNvSpPr>
          <p:nvPr/>
        </p:nvSpPr>
        <p:spPr bwMode="auto">
          <a:xfrm>
            <a:off x="7307829" y="3053189"/>
            <a:ext cx="1850024" cy="134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GB" sz="1400" b="1" dirty="0">
                <a:solidFill>
                  <a:schemeClr val="accent3"/>
                </a:solidFill>
              </a:rPr>
              <a:t>Be a champion</a:t>
            </a:r>
            <a:endParaRPr lang="en-GB" sz="1400" dirty="0">
              <a:solidFill>
                <a:schemeClr val="accent3"/>
              </a:solidFill>
            </a:endParaRPr>
          </a:p>
          <a:p>
            <a:endParaRPr lang="en-GB" sz="1400" dirty="0"/>
          </a:p>
          <a:p>
            <a:r>
              <a:rPr lang="en-GB" sz="1400" dirty="0"/>
              <a:t>Do you see anyone performing work where a Life-Saving Rule is relevant?</a:t>
            </a:r>
          </a:p>
          <a:p>
            <a:r>
              <a:rPr lang="en-GB" sz="1400" dirty="0"/>
              <a:t>Are they following the Rule?</a:t>
            </a:r>
          </a:p>
          <a:p>
            <a:pPr marL="285750" indent="-285750">
              <a:buFont typeface="Arial"/>
              <a:buChar char="•"/>
            </a:pPr>
            <a:r>
              <a:rPr lang="en-GB" sz="1400" dirty="0"/>
              <a:t>Yes? Great, recognise it!</a:t>
            </a:r>
          </a:p>
          <a:p>
            <a:pPr marL="285750" indent="-285750">
              <a:buFont typeface="Arial"/>
              <a:buChar char="•"/>
            </a:pPr>
            <a:r>
              <a:rPr lang="en-GB" sz="1400" dirty="0"/>
              <a:t>No? Intervene and coach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803216C-5704-4684-8733-8013B946BFA5}"/>
              </a:ext>
            </a:extLst>
          </p:cNvPr>
          <p:cNvSpPr txBox="1">
            <a:spLocks/>
          </p:cNvSpPr>
          <p:nvPr/>
        </p:nvSpPr>
        <p:spPr bwMode="auto">
          <a:xfrm>
            <a:off x="9793618" y="3028505"/>
            <a:ext cx="1850025" cy="134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GB" sz="1400" b="1" dirty="0">
                <a:solidFill>
                  <a:schemeClr val="accent3"/>
                </a:solidFill>
              </a:rPr>
              <a:t>Learn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dirty="0"/>
              <a:t>Understand what conditions and environment meant that a Rule was not followed, and what drove people to do what they did, so that lessons can be identified, applied and learned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9875BA9E-98CE-4F87-A125-01404EA477EA}"/>
              </a:ext>
            </a:extLst>
          </p:cNvPr>
          <p:cNvSpPr txBox="1">
            <a:spLocks/>
          </p:cNvSpPr>
          <p:nvPr/>
        </p:nvSpPr>
        <p:spPr bwMode="auto">
          <a:xfrm>
            <a:off x="4727848" y="3053189"/>
            <a:ext cx="1944216" cy="86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GB" sz="1400" b="1" dirty="0">
                <a:solidFill>
                  <a:schemeClr val="accent3"/>
                </a:solidFill>
              </a:rPr>
              <a:t>Set the conditions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/>
              <a:t>Ensure and verify </a:t>
            </a:r>
            <a:r>
              <a:rPr lang="en-GB" sz="1400" dirty="0"/>
              <a:t>that physical conditions, (</a:t>
            </a:r>
            <a:r>
              <a:rPr lang="en-GB" sz="1400" dirty="0" err="1"/>
              <a:t>inc</a:t>
            </a:r>
            <a:r>
              <a:rPr lang="en-GB" sz="1400" dirty="0"/>
              <a:t> equipment &amp; PPE), procedures and safe systems of work are in place and in working order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05DBA6-DAFE-E14C-BF21-A7E0BF068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379" y="1478035"/>
            <a:ext cx="952195" cy="1368782"/>
          </a:xfrm>
          <a:prstGeom prst="rect">
            <a:avLst/>
          </a:prstGeom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592F23-02C0-D44B-B82F-4881F9F89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23" y="1501663"/>
            <a:ext cx="1285869" cy="1312381"/>
          </a:xfrm>
          <a:prstGeom prst="rect">
            <a:avLst/>
          </a:prstGeom>
          <a:effectLst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592D39-2685-DD42-B90C-11EBC499A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160" y="1448752"/>
            <a:ext cx="1023623" cy="1407482"/>
          </a:xfrm>
          <a:prstGeom prst="rect">
            <a:avLst/>
          </a:prstGeom>
          <a:effectLst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82198C-9C60-9242-935C-0DE9591DA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0499" y="1576065"/>
            <a:ext cx="1270752" cy="1270752"/>
          </a:xfrm>
          <a:prstGeom prst="rect">
            <a:avLst/>
          </a:prstGeom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690FBD-BBDA-494E-B5EA-3C50C027F1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360" y="1523194"/>
            <a:ext cx="1168145" cy="141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95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6">
            <a:extLst>
              <a:ext uri="{FF2B5EF4-FFF2-40B4-BE49-F238E27FC236}">
                <a16:creationId xmlns:a16="http://schemas.microsoft.com/office/drawing/2014/main" id="{2FA985BE-C53C-41FF-8F29-F7044E3C780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86000" cy="1440000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450000" rIns="180000" bIns="45720" rtlCol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0488"/>
            <a:r>
              <a:rPr lang="en-GB" dirty="0">
                <a:solidFill>
                  <a:schemeClr val="bg2"/>
                </a:solidFill>
              </a:rPr>
              <a:t>The Rules in practice</a:t>
            </a:r>
          </a:p>
          <a:p>
            <a:pPr marL="90488"/>
            <a:r>
              <a:rPr lang="en-GB" sz="2800" dirty="0">
                <a:solidFill>
                  <a:schemeClr val="bg2"/>
                </a:solidFill>
              </a:rPr>
              <a:t>How are you setting the conditions for success? 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7E75AE-4C45-43EA-A85B-99D19149D78A}"/>
              </a:ext>
            </a:extLst>
          </p:cNvPr>
          <p:cNvSpPr txBox="1">
            <a:spLocks/>
          </p:cNvSpPr>
          <p:nvPr/>
        </p:nvSpPr>
        <p:spPr bwMode="auto">
          <a:xfrm>
            <a:off x="335725" y="3501008"/>
            <a:ext cx="174763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indent="0">
              <a:spcAft>
                <a:spcPts val="600"/>
              </a:spcAft>
              <a:buFontTx/>
              <a:buNone/>
            </a:pPr>
            <a:r>
              <a:rPr lang="en-GB" sz="1200" b="1" dirty="0">
                <a:solidFill>
                  <a:schemeClr val="accent3"/>
                </a:solidFill>
              </a:rPr>
              <a:t>Toolbox talks &amp; Safety meetings</a:t>
            </a:r>
          </a:p>
          <a:p>
            <a:pPr marL="0" indent="0">
              <a:buFontTx/>
              <a:buNone/>
            </a:pPr>
            <a:r>
              <a:rPr lang="en-GB" sz="1200" dirty="0"/>
              <a:t>Can we learn from incidents that involved a Life-Saving Rule not being followed? </a:t>
            </a:r>
          </a:p>
          <a:p>
            <a:pPr marL="0" indent="0">
              <a:buFontTx/>
              <a:buNone/>
            </a:pPr>
            <a:endParaRPr lang="en-GB" sz="1400" b="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000ED70-0B9E-4481-8032-1E836F15086D}"/>
              </a:ext>
            </a:extLst>
          </p:cNvPr>
          <p:cNvSpPr txBox="1">
            <a:spLocks/>
          </p:cNvSpPr>
          <p:nvPr/>
        </p:nvSpPr>
        <p:spPr bwMode="auto">
          <a:xfrm>
            <a:off x="2297456" y="3501008"/>
            <a:ext cx="1723011" cy="29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indent="0">
              <a:spcAft>
                <a:spcPts val="600"/>
              </a:spcAft>
              <a:buFontTx/>
              <a:buNone/>
            </a:pPr>
            <a:r>
              <a:rPr lang="en-GB" sz="1200" b="1" dirty="0">
                <a:solidFill>
                  <a:schemeClr val="accent3"/>
                </a:solidFill>
              </a:rPr>
              <a:t>Pre-job planning</a:t>
            </a:r>
            <a:endParaRPr lang="en-GB" sz="1200" dirty="0">
              <a:solidFill>
                <a:schemeClr val="accent3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Are we doing any work today involving a Life-Saving Rule?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How can we follow the Rule from start to finish?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What needs to be in place?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Is everything in place, and in good working condition?</a:t>
            </a:r>
            <a:endParaRPr lang="en-GB" sz="140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302B7D8-2D83-4DD3-8967-AA8A0D5387E3}"/>
              </a:ext>
            </a:extLst>
          </p:cNvPr>
          <p:cNvSpPr txBox="1">
            <a:spLocks/>
          </p:cNvSpPr>
          <p:nvPr/>
        </p:nvSpPr>
        <p:spPr bwMode="auto">
          <a:xfrm>
            <a:off x="6186531" y="3501008"/>
            <a:ext cx="1727068" cy="293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indent="0">
              <a:spcAft>
                <a:spcPts val="600"/>
              </a:spcAft>
              <a:buFontTx/>
              <a:buNone/>
            </a:pPr>
            <a:r>
              <a:rPr lang="en-GB" sz="1200" b="1" dirty="0">
                <a:solidFill>
                  <a:schemeClr val="accent3"/>
                </a:solidFill>
              </a:rPr>
              <a:t>Post-job reviews</a:t>
            </a:r>
            <a:endParaRPr lang="en-GB" sz="1200" dirty="0">
              <a:solidFill>
                <a:schemeClr val="accent3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Did we take all the actions associated with the Life-Saving Rules?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What went well? What didn’t go well?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Anything to note for the next time we have to this perform task or work in this area?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B12DEE4-547A-4DD3-8DBB-5BB1AD25B15B}"/>
              </a:ext>
            </a:extLst>
          </p:cNvPr>
          <p:cNvSpPr txBox="1">
            <a:spLocks/>
          </p:cNvSpPr>
          <p:nvPr/>
        </p:nvSpPr>
        <p:spPr bwMode="auto">
          <a:xfrm>
            <a:off x="10100309" y="3501008"/>
            <a:ext cx="163576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1170" b="1" dirty="0">
                <a:solidFill>
                  <a:schemeClr val="accent3"/>
                </a:solidFill>
              </a:rPr>
              <a:t>Intervention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70" dirty="0"/>
              <a:t>Intervene or stop the work if a Life-Saving Rule is not being followed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9509059-5F16-4080-B6BF-F5BB345E2A26}"/>
              </a:ext>
            </a:extLst>
          </p:cNvPr>
          <p:cNvSpPr txBox="1">
            <a:spLocks/>
          </p:cNvSpPr>
          <p:nvPr/>
        </p:nvSpPr>
        <p:spPr bwMode="auto">
          <a:xfrm>
            <a:off x="8127693" y="3501008"/>
            <a:ext cx="1758520" cy="278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indent="0">
              <a:spcAft>
                <a:spcPts val="600"/>
              </a:spcAft>
              <a:buFontTx/>
              <a:buNone/>
            </a:pPr>
            <a:r>
              <a:rPr lang="en-GB" sz="1200" b="1" dirty="0">
                <a:solidFill>
                  <a:schemeClr val="accent3"/>
                </a:solidFill>
              </a:rPr>
              <a:t>Observations &amp; walkabouts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Do you see anyone performing work when a Life-Saving Rule is relevant?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Are they following the Rule?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Yes? Great, recognise it!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No? Intervene!</a:t>
            </a:r>
          </a:p>
          <a:p>
            <a:pPr marL="0" indent="0">
              <a:buFontTx/>
              <a:buNone/>
            </a:pPr>
            <a:endParaRPr lang="en-GB" sz="1400" b="1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303D809-934A-4DFB-838A-6435F9842ABD}"/>
              </a:ext>
            </a:extLst>
          </p:cNvPr>
          <p:cNvSpPr txBox="1">
            <a:spLocks/>
          </p:cNvSpPr>
          <p:nvPr/>
        </p:nvSpPr>
        <p:spPr bwMode="auto">
          <a:xfrm>
            <a:off x="4234561" y="3501008"/>
            <a:ext cx="1737876" cy="27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indent="0">
              <a:spcAft>
                <a:spcPts val="600"/>
              </a:spcAft>
              <a:buFontTx/>
              <a:buNone/>
            </a:pPr>
            <a:r>
              <a:rPr lang="en-GB" sz="1200" b="1" dirty="0">
                <a:solidFill>
                  <a:schemeClr val="accent3"/>
                </a:solidFill>
              </a:rPr>
              <a:t>Last minute risk assessment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Have I done all the Life-Saving Rules actions?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Is everything as we discussed in the pre-job planning?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Are there any Line of Fire hazards or ignition sources we didn’t identify?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D12EC3D-0670-4A8B-B700-516E8F9DD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95" y="1760735"/>
            <a:ext cx="1317910" cy="1487964"/>
          </a:xfrm>
          <a:prstGeom prst="rect">
            <a:avLst/>
          </a:prstGeom>
          <a:effectLst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B73937-CC12-8748-A15B-B8454A0FB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648" y="1988840"/>
            <a:ext cx="1515104" cy="1199457"/>
          </a:xfrm>
          <a:prstGeom prst="rect">
            <a:avLst/>
          </a:prstGeom>
          <a:effectLst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40C1738-B86A-E04C-812D-189B599C5E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9588" y="1820302"/>
            <a:ext cx="1285869" cy="1368830"/>
          </a:xfrm>
          <a:prstGeom prst="rect">
            <a:avLst/>
          </a:prstGeom>
          <a:effectLst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F345EF2-DAA6-414D-8895-7FB29FF2A2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9057" y="1924349"/>
            <a:ext cx="1344012" cy="1160737"/>
          </a:xfrm>
          <a:prstGeom prst="rect">
            <a:avLst/>
          </a:prstGeom>
          <a:effectLst/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773BFC3-0A56-464B-A5C3-2A6DC79631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5896" y="1766270"/>
            <a:ext cx="1337187" cy="1476894"/>
          </a:xfrm>
          <a:prstGeom prst="rect">
            <a:avLst/>
          </a:prstGeom>
          <a:effectLst/>
        </p:spPr>
      </p:pic>
      <p:sp>
        <p:nvSpPr>
          <p:cNvPr id="19" name="Octagon 18">
            <a:extLst>
              <a:ext uri="{FF2B5EF4-FFF2-40B4-BE49-F238E27FC236}">
                <a16:creationId xmlns:a16="http://schemas.microsoft.com/office/drawing/2014/main" id="{25E86518-DF16-1D4F-A6FA-741B5153419B}"/>
              </a:ext>
            </a:extLst>
          </p:cNvPr>
          <p:cNvSpPr/>
          <p:nvPr/>
        </p:nvSpPr>
        <p:spPr bwMode="auto">
          <a:xfrm>
            <a:off x="10195910" y="1888181"/>
            <a:ext cx="1319401" cy="1233071"/>
          </a:xfrm>
          <a:prstGeom prst="octagon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STOP</a:t>
            </a:r>
          </a:p>
        </p:txBody>
      </p:sp>
    </p:spTree>
    <p:extLst>
      <p:ext uri="{BB962C8B-B14F-4D97-AF65-F5344CB8AC3E}">
        <p14:creationId xmlns:p14="http://schemas.microsoft.com/office/powerpoint/2010/main" val="2289266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B5CA84D-D11E-4B54-BFE8-6F16678DC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[organisation specific – PLEASE EDIT OR REMOVE]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620D23D-8226-4C9D-9F8F-80D89150B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Roll-out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74C76-7D02-4C7C-9199-52977398C9C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32900" y="6362700"/>
            <a:ext cx="2959100" cy="365125"/>
          </a:xfrm>
        </p:spPr>
        <p:txBody>
          <a:bodyPr/>
          <a:lstStyle/>
          <a:p>
            <a:pPr algn="ctr"/>
            <a:fld id="{8DD765FA-CC63-F54B-96A3-B32CEDCEE495}" type="slidenum">
              <a:rPr lang="en-US" smtClean="0"/>
              <a:pPr algn="ctr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238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6">
            <a:extLst>
              <a:ext uri="{FF2B5EF4-FFF2-40B4-BE49-F238E27FC236}">
                <a16:creationId xmlns:a16="http://schemas.microsoft.com/office/drawing/2014/main" id="{2FA985BE-C53C-41FF-8F29-F7044E3C7804}"/>
              </a:ext>
            </a:extLst>
          </p:cNvPr>
          <p:cNvSpPr txBox="1">
            <a:spLocks/>
          </p:cNvSpPr>
          <p:nvPr/>
        </p:nvSpPr>
        <p:spPr>
          <a:xfrm>
            <a:off x="-4244" y="-27384"/>
            <a:ext cx="12210726" cy="1440000"/>
          </a:xfrm>
          <a:prstGeom prst="rect">
            <a:avLst/>
          </a:prstGeom>
          <a:solidFill>
            <a:schemeClr val="accent2"/>
          </a:solidFill>
        </p:spPr>
        <p:txBody>
          <a:bodyPr vert="horz" lIns="180000" tIns="450000" rIns="180000" bIns="45720" rtlCol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0488"/>
            <a:r>
              <a:rPr lang="en-GB" dirty="0">
                <a:solidFill>
                  <a:schemeClr val="bg2"/>
                </a:solidFill>
              </a:rPr>
              <a:t>Also available 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7E75AE-4C45-43EA-A85B-99D19149D78A}"/>
              </a:ext>
            </a:extLst>
          </p:cNvPr>
          <p:cNvSpPr txBox="1">
            <a:spLocks/>
          </p:cNvSpPr>
          <p:nvPr/>
        </p:nvSpPr>
        <p:spPr bwMode="auto">
          <a:xfrm>
            <a:off x="227448" y="3518822"/>
            <a:ext cx="174763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indent="0">
              <a:spcAft>
                <a:spcPts val="600"/>
              </a:spcAft>
              <a:buFontTx/>
              <a:buNone/>
            </a:pPr>
            <a:r>
              <a:rPr lang="en-GB" sz="1200" b="1" dirty="0">
                <a:solidFill>
                  <a:schemeClr val="accent3"/>
                </a:solidFill>
              </a:rPr>
              <a:t>Website</a:t>
            </a:r>
          </a:p>
          <a:p>
            <a:pPr marL="0" indent="0">
              <a:buFontTx/>
              <a:buNone/>
            </a:pPr>
            <a:endParaRPr lang="en-GB" sz="1400" b="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000ED70-0B9E-4481-8032-1E836F15086D}"/>
              </a:ext>
            </a:extLst>
          </p:cNvPr>
          <p:cNvSpPr txBox="1">
            <a:spLocks/>
          </p:cNvSpPr>
          <p:nvPr/>
        </p:nvSpPr>
        <p:spPr bwMode="auto">
          <a:xfrm>
            <a:off x="2060005" y="3496135"/>
            <a:ext cx="1446638" cy="29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indent="0">
              <a:spcAft>
                <a:spcPts val="600"/>
              </a:spcAft>
              <a:buFontTx/>
              <a:buNone/>
            </a:pPr>
            <a:r>
              <a:rPr lang="en-GB" sz="1200" b="1" dirty="0">
                <a:solidFill>
                  <a:schemeClr val="accent3"/>
                </a:solidFill>
              </a:rPr>
              <a:t>App</a:t>
            </a:r>
            <a:endParaRPr lang="en-GB" sz="1200" dirty="0">
              <a:solidFill>
                <a:schemeClr val="accent3"/>
              </a:solidFill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303D809-934A-4DFB-838A-6435F9842ABD}"/>
              </a:ext>
            </a:extLst>
          </p:cNvPr>
          <p:cNvSpPr txBox="1">
            <a:spLocks/>
          </p:cNvSpPr>
          <p:nvPr/>
        </p:nvSpPr>
        <p:spPr bwMode="auto">
          <a:xfrm>
            <a:off x="3783244" y="3496135"/>
            <a:ext cx="1737876" cy="27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indent="0">
              <a:spcAft>
                <a:spcPts val="600"/>
              </a:spcAft>
              <a:buFontTx/>
              <a:buNone/>
            </a:pPr>
            <a:r>
              <a:rPr lang="en-GB" sz="1200" b="1" dirty="0">
                <a:solidFill>
                  <a:schemeClr val="accent3"/>
                </a:solidFill>
              </a:rPr>
              <a:t>Quiz </a:t>
            </a:r>
          </a:p>
          <a:p>
            <a:pPr marL="0" indent="0">
              <a:spcAft>
                <a:spcPts val="600"/>
              </a:spcAft>
              <a:buFontTx/>
              <a:buNone/>
            </a:pPr>
            <a:endParaRPr lang="en-GB" sz="1200" b="1" dirty="0">
              <a:solidFill>
                <a:schemeClr val="accent3"/>
              </a:solidFill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endParaRPr lang="en-GB" sz="1200" b="1" dirty="0">
              <a:solidFill>
                <a:schemeClr val="accent3"/>
              </a:solidFill>
            </a:endParaRPr>
          </a:p>
        </p:txBody>
      </p:sp>
      <p:pic>
        <p:nvPicPr>
          <p:cNvPr id="18" name="Picture 17">
            <a:hlinkClick r:id="rId3"/>
            <a:extLst>
              <a:ext uri="{FF2B5EF4-FFF2-40B4-BE49-F238E27FC236}">
                <a16:creationId xmlns:a16="http://schemas.microsoft.com/office/drawing/2014/main" id="{6EF697B3-427A-4E85-9F63-9DDDEF14E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902" y="2381366"/>
            <a:ext cx="786785" cy="78678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E4017CE-80A6-4BCE-94BF-61DD247B59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3244" y="2358680"/>
            <a:ext cx="800089" cy="803845"/>
          </a:xfrm>
          <a:prstGeom prst="rect">
            <a:avLst/>
          </a:prstGeom>
        </p:spPr>
      </p:pic>
      <p:pic>
        <p:nvPicPr>
          <p:cNvPr id="30" name="Graphic 29" descr="Video camera">
            <a:extLst>
              <a:ext uri="{FF2B5EF4-FFF2-40B4-BE49-F238E27FC236}">
                <a16:creationId xmlns:a16="http://schemas.microsoft.com/office/drawing/2014/main" id="{A70B4464-4E69-4031-8A69-21FC49E3E1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44838" y="2130461"/>
            <a:ext cx="1129830" cy="1129830"/>
          </a:xfrm>
          <a:prstGeom prst="rect">
            <a:avLst/>
          </a:prstGeom>
        </p:spPr>
      </p:pic>
      <p:pic>
        <p:nvPicPr>
          <p:cNvPr id="36" name="Graphic 35" descr="Projector screen">
            <a:extLst>
              <a:ext uri="{FF2B5EF4-FFF2-40B4-BE49-F238E27FC236}">
                <a16:creationId xmlns:a16="http://schemas.microsoft.com/office/drawing/2014/main" id="{88A21B97-E675-4764-8B2C-9828F9BCFF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36173" y="2191114"/>
            <a:ext cx="1129830" cy="1129830"/>
          </a:xfrm>
          <a:prstGeom prst="rect">
            <a:avLst/>
          </a:prstGeom>
        </p:spPr>
      </p:pic>
      <p:pic>
        <p:nvPicPr>
          <p:cNvPr id="38" name="Graphic 37" descr="Employee Badge">
            <a:extLst>
              <a:ext uri="{FF2B5EF4-FFF2-40B4-BE49-F238E27FC236}">
                <a16:creationId xmlns:a16="http://schemas.microsoft.com/office/drawing/2014/main" id="{5203C045-8DEC-4055-8281-A06D3FE9FC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20841" y="2228585"/>
            <a:ext cx="955202" cy="955202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1E7DA703-29F6-48BE-BFBA-224A2AE847B9}"/>
              </a:ext>
            </a:extLst>
          </p:cNvPr>
          <p:cNvGrpSpPr/>
          <p:nvPr/>
        </p:nvGrpSpPr>
        <p:grpSpPr>
          <a:xfrm>
            <a:off x="9912424" y="-319630"/>
            <a:ext cx="2294058" cy="2020438"/>
            <a:chOff x="9768408" y="-391663"/>
            <a:chExt cx="2438074" cy="2256562"/>
          </a:xfrm>
        </p:grpSpPr>
        <p:pic>
          <p:nvPicPr>
            <p:cNvPr id="3" name="Graphic 2" descr="Laptop">
              <a:extLst>
                <a:ext uri="{FF2B5EF4-FFF2-40B4-BE49-F238E27FC236}">
                  <a16:creationId xmlns:a16="http://schemas.microsoft.com/office/drawing/2014/main" id="{4FE0C32D-C017-4BF9-B663-4B9997555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768408" y="-391663"/>
              <a:ext cx="2438074" cy="2256562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1853339-F0B6-4D67-8811-756A0253CA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55336" t="10061" r="3206" b="8613"/>
            <a:stretch/>
          </p:blipFill>
          <p:spPr>
            <a:xfrm>
              <a:off x="10321416" y="260648"/>
              <a:ext cx="1319200" cy="720080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40" name="Graphic 39" descr="Teacher">
            <a:extLst>
              <a:ext uri="{FF2B5EF4-FFF2-40B4-BE49-F238E27FC236}">
                <a16:creationId xmlns:a16="http://schemas.microsoft.com/office/drawing/2014/main" id="{B6A831AC-0D1B-4E50-A0A3-84FCF22EC95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197709" y="2289641"/>
            <a:ext cx="1001711" cy="1001711"/>
          </a:xfrm>
          <a:prstGeom prst="rect">
            <a:avLst/>
          </a:prstGeom>
        </p:spPr>
      </p:pic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8E332325-A908-49C4-A072-64662345D4CD}"/>
              </a:ext>
            </a:extLst>
          </p:cNvPr>
          <p:cNvSpPr txBox="1">
            <a:spLocks/>
          </p:cNvSpPr>
          <p:nvPr/>
        </p:nvSpPr>
        <p:spPr bwMode="auto">
          <a:xfrm>
            <a:off x="5437218" y="3524024"/>
            <a:ext cx="1446638" cy="29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indent="0">
              <a:spcAft>
                <a:spcPts val="600"/>
              </a:spcAft>
              <a:buFontTx/>
              <a:buNone/>
            </a:pPr>
            <a:r>
              <a:rPr lang="en-GB" sz="1200" b="1" dirty="0">
                <a:solidFill>
                  <a:schemeClr val="accent3"/>
                </a:solidFill>
              </a:rPr>
              <a:t>Videos</a:t>
            </a:r>
            <a:endParaRPr lang="en-GB" sz="1200" dirty="0">
              <a:solidFill>
                <a:schemeClr val="accent3"/>
              </a:solidFill>
            </a:endParaRP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5143B316-8BD9-484A-98A0-1E48D75E28AA}"/>
              </a:ext>
            </a:extLst>
          </p:cNvPr>
          <p:cNvSpPr txBox="1">
            <a:spLocks/>
          </p:cNvSpPr>
          <p:nvPr/>
        </p:nvSpPr>
        <p:spPr bwMode="auto">
          <a:xfrm>
            <a:off x="7436173" y="3503552"/>
            <a:ext cx="1446638" cy="29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indent="0">
              <a:spcAft>
                <a:spcPts val="600"/>
              </a:spcAft>
              <a:buFontTx/>
              <a:buNone/>
            </a:pPr>
            <a:r>
              <a:rPr lang="en-GB" sz="1200" b="1" dirty="0">
                <a:solidFill>
                  <a:schemeClr val="accent3"/>
                </a:solidFill>
              </a:rPr>
              <a:t>Posters</a:t>
            </a:r>
            <a:endParaRPr lang="en-GB" sz="1200" dirty="0">
              <a:solidFill>
                <a:schemeClr val="accent3"/>
              </a:solidFill>
            </a:endParaRP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D6EA1137-919C-4E18-960A-592F241012EB}"/>
              </a:ext>
            </a:extLst>
          </p:cNvPr>
          <p:cNvSpPr txBox="1">
            <a:spLocks/>
          </p:cNvSpPr>
          <p:nvPr/>
        </p:nvSpPr>
        <p:spPr bwMode="auto">
          <a:xfrm>
            <a:off x="9120256" y="3503552"/>
            <a:ext cx="1446638" cy="29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indent="0">
              <a:spcAft>
                <a:spcPts val="600"/>
              </a:spcAft>
              <a:buFontTx/>
              <a:buNone/>
            </a:pPr>
            <a:r>
              <a:rPr lang="en-GB" sz="1200" b="1" dirty="0">
                <a:solidFill>
                  <a:schemeClr val="accent3"/>
                </a:solidFill>
              </a:rPr>
              <a:t>Presentations</a:t>
            </a:r>
            <a:endParaRPr lang="en-GB" sz="1200" dirty="0">
              <a:solidFill>
                <a:schemeClr val="accent3"/>
              </a:solidFill>
            </a:endParaRP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32341838-32FF-415B-8350-D3F56FD58001}"/>
              </a:ext>
            </a:extLst>
          </p:cNvPr>
          <p:cNvSpPr txBox="1">
            <a:spLocks/>
          </p:cNvSpPr>
          <p:nvPr/>
        </p:nvSpPr>
        <p:spPr bwMode="auto">
          <a:xfrm>
            <a:off x="10720841" y="3463095"/>
            <a:ext cx="1446638" cy="29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indent="0">
              <a:spcAft>
                <a:spcPts val="600"/>
              </a:spcAft>
              <a:buFontTx/>
              <a:buNone/>
            </a:pPr>
            <a:r>
              <a:rPr lang="en-GB" sz="1200" b="1" dirty="0" err="1">
                <a:solidFill>
                  <a:schemeClr val="accent3"/>
                </a:solidFill>
              </a:rPr>
              <a:t>Workcards</a:t>
            </a:r>
            <a:endParaRPr lang="en-GB" sz="1200" b="1" dirty="0">
              <a:solidFill>
                <a:schemeClr val="accent3"/>
              </a:solidFill>
            </a:endParaRPr>
          </a:p>
        </p:txBody>
      </p:sp>
      <p:sp>
        <p:nvSpPr>
          <p:cNvPr id="48" name="Title 6">
            <a:extLst>
              <a:ext uri="{FF2B5EF4-FFF2-40B4-BE49-F238E27FC236}">
                <a16:creationId xmlns:a16="http://schemas.microsoft.com/office/drawing/2014/main" id="{CCEDAC54-46C2-40CD-9B50-B84266D76786}"/>
              </a:ext>
            </a:extLst>
          </p:cNvPr>
          <p:cNvSpPr txBox="1">
            <a:spLocks/>
          </p:cNvSpPr>
          <p:nvPr/>
        </p:nvSpPr>
        <p:spPr>
          <a:xfrm>
            <a:off x="-11287" y="4986531"/>
            <a:ext cx="12210726" cy="957509"/>
          </a:xfrm>
          <a:prstGeom prst="rect">
            <a:avLst/>
          </a:prstGeom>
          <a:solidFill>
            <a:schemeClr val="accent2"/>
          </a:solidFill>
        </p:spPr>
        <p:txBody>
          <a:bodyPr vert="horz" lIns="180000" tIns="450000" rIns="180000" bIns="45720" rtlCol="0" anchor="b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bg1"/>
                </a:solidFill>
              </a:rPr>
              <a:t>Get in touch!</a:t>
            </a:r>
          </a:p>
          <a:p>
            <a:pPr marL="433388" indent="-342900">
              <a:lnSpc>
                <a:spcPct val="100000"/>
              </a:lnSpc>
              <a:buBlip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</a:buBlip>
            </a:pPr>
            <a:r>
              <a:rPr lang="en-GB" sz="1800" dirty="0">
                <a:solidFill>
                  <a:schemeClr val="bg1"/>
                </a:solidFill>
              </a:rPr>
              <a:t>infoLSR@iogp.org</a:t>
            </a:r>
          </a:p>
          <a:p>
            <a:pPr marL="433388" indent="-342900">
              <a:lnSpc>
                <a:spcPct val="100000"/>
              </a:lnSpc>
              <a:buBlip>
                <a:blip r:embed="rId19">
                  <a:extLs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</a:buBlip>
            </a:pPr>
            <a:r>
              <a:rPr lang="en-GB" sz="1800" dirty="0">
                <a:solidFill>
                  <a:schemeClr val="bg1"/>
                </a:solidFill>
              </a:rPr>
              <a:t>+44 (0)20 3763 9700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BFBE29B-FC0C-4FB4-BE0A-7D778F144EDA}"/>
              </a:ext>
            </a:extLst>
          </p:cNvPr>
          <p:cNvGrpSpPr/>
          <p:nvPr/>
        </p:nvGrpSpPr>
        <p:grpSpPr>
          <a:xfrm>
            <a:off x="1934690" y="2367671"/>
            <a:ext cx="901611" cy="901611"/>
            <a:chOff x="1934690" y="2367671"/>
            <a:chExt cx="901611" cy="901611"/>
          </a:xfrm>
        </p:grpSpPr>
        <p:pic>
          <p:nvPicPr>
            <p:cNvPr id="7" name="Graphic 6" descr="Smart Phone">
              <a:extLst>
                <a:ext uri="{FF2B5EF4-FFF2-40B4-BE49-F238E27FC236}">
                  <a16:creationId xmlns:a16="http://schemas.microsoft.com/office/drawing/2014/main" id="{3D3F3CBD-30F6-4EBC-BB8A-EFE2179E8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934690" y="2367671"/>
              <a:ext cx="901611" cy="901611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14CC8148-4B55-4EFE-ABAA-C19A4FFA1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2200215" y="2498315"/>
              <a:ext cx="367393" cy="6543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5683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LSR-logo-animated">
            <a:hlinkClick r:id="" action="ppaction://media"/>
            <a:extLst>
              <a:ext uri="{FF2B5EF4-FFF2-40B4-BE49-F238E27FC236}">
                <a16:creationId xmlns:a16="http://schemas.microsoft.com/office/drawing/2014/main" id="{7B870835-A159-499E-9AD8-DC6E809EC19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484" end="307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87488" y="1120225"/>
            <a:ext cx="9217024" cy="518469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</p:pic>
    </p:spTree>
    <p:extLst>
      <p:ext uri="{BB962C8B-B14F-4D97-AF65-F5344CB8AC3E}">
        <p14:creationId xmlns:p14="http://schemas.microsoft.com/office/powerpoint/2010/main" val="3415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6">
            <a:extLst>
              <a:ext uri="{FF2B5EF4-FFF2-40B4-BE49-F238E27FC236}">
                <a16:creationId xmlns:a16="http://schemas.microsoft.com/office/drawing/2014/main" id="{2FA985BE-C53C-41FF-8F29-F7044E3C780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86427" cy="1440000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450000" rIns="180000" bIns="45720" rtlCol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0488"/>
            <a:r>
              <a:rPr lang="en-GB" dirty="0">
                <a:solidFill>
                  <a:schemeClr val="bg2"/>
                </a:solidFill>
              </a:rPr>
              <a:t>What are Life-Saving Rules?</a:t>
            </a:r>
          </a:p>
        </p:txBody>
      </p:sp>
      <p:sp>
        <p:nvSpPr>
          <p:cNvPr id="3" name="Rectangle 2"/>
          <p:cNvSpPr/>
          <p:nvPr/>
        </p:nvSpPr>
        <p:spPr>
          <a:xfrm>
            <a:off x="1164622" y="3887847"/>
            <a:ext cx="2448272" cy="2062103"/>
          </a:xfrm>
          <a:prstGeom prst="rect">
            <a:avLst/>
          </a:prstGeom>
        </p:spPr>
        <p:txBody>
          <a:bodyPr wrap="square" numCol="1" anchor="t" anchorCtr="0">
            <a:noAutofit/>
          </a:bodyPr>
          <a:lstStyle/>
          <a:p>
            <a:pPr marR="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Few</a:t>
            </a:r>
          </a:p>
          <a:p>
            <a:pPr marR="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Clear</a:t>
            </a:r>
          </a:p>
          <a:p>
            <a:pPr marR="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Simple</a:t>
            </a:r>
          </a:p>
          <a:p>
            <a:pPr marR="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Task-level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74800" y="1620000"/>
            <a:ext cx="10441160" cy="1602000"/>
          </a:xfrm>
          <a:prstGeom prst="roundRect">
            <a:avLst/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0" lvl="1" algn="ctr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Key actions to prevent fatal injuries during higher-risk activities</a:t>
            </a:r>
            <a:endParaRPr lang="en-US" sz="4400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E02E56-D06B-4FD5-82BC-CE55D18EAE3D}"/>
              </a:ext>
            </a:extLst>
          </p:cNvPr>
          <p:cNvSpPr/>
          <p:nvPr/>
        </p:nvSpPr>
        <p:spPr>
          <a:xfrm>
            <a:off x="4236834" y="3402000"/>
            <a:ext cx="26276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Life-saving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5725F6-9A21-4DEB-BA5C-A6D2ACC4BE5A}"/>
              </a:ext>
            </a:extLst>
          </p:cNvPr>
          <p:cNvSpPr/>
          <p:nvPr/>
        </p:nvSpPr>
        <p:spPr>
          <a:xfrm>
            <a:off x="7547330" y="3846251"/>
            <a:ext cx="3480048" cy="2062103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 marR="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Proactive</a:t>
            </a:r>
          </a:p>
          <a:p>
            <a:pPr marR="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Actionable</a:t>
            </a:r>
          </a:p>
          <a:p>
            <a:pPr marR="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Observable</a:t>
            </a:r>
          </a:p>
          <a:p>
            <a:pPr marR="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the Worker</a:t>
            </a:r>
          </a:p>
        </p:txBody>
      </p:sp>
    </p:spTree>
    <p:extLst>
      <p:ext uri="{BB962C8B-B14F-4D97-AF65-F5344CB8AC3E}">
        <p14:creationId xmlns:p14="http://schemas.microsoft.com/office/powerpoint/2010/main" val="103342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2F4767-3009-4B7E-8449-E3EB790C5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Draw attention to the activities most likely to lead to a fatality</a:t>
            </a:r>
          </a:p>
          <a:p>
            <a:r>
              <a:rPr lang="en-GB" dirty="0"/>
              <a:t>Not intended to address all risks and hazards </a:t>
            </a:r>
          </a:p>
          <a:p>
            <a:r>
              <a:rPr lang="en-GB" dirty="0"/>
              <a:t>Focused on those things an individual has control over </a:t>
            </a:r>
          </a:p>
          <a:p>
            <a:r>
              <a:rPr lang="en-GB" dirty="0"/>
              <a:t>Rely on existing company systems being in place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46498-F7A4-44A5-8B5E-837B5165D84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32900" y="6362700"/>
            <a:ext cx="2959100" cy="365125"/>
          </a:xfrm>
        </p:spPr>
        <p:txBody>
          <a:bodyPr/>
          <a:lstStyle/>
          <a:p>
            <a:pPr algn="ctr"/>
            <a:fld id="{8DD765FA-CC63-F54B-96A3-B32CEDCEE495}" type="slidenum">
              <a:rPr lang="en-US" smtClean="0"/>
              <a:pPr algn="ctr"/>
              <a:t>4</a:t>
            </a:fld>
            <a:endParaRPr lang="en-US" dirty="0"/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DF6AE5A0-6B45-40FF-95BE-963787A1D961}"/>
              </a:ext>
            </a:extLst>
          </p:cNvPr>
          <p:cNvSpPr txBox="1">
            <a:spLocks/>
          </p:cNvSpPr>
          <p:nvPr/>
        </p:nvSpPr>
        <p:spPr>
          <a:xfrm>
            <a:off x="0" y="-31350"/>
            <a:ext cx="12192000" cy="1440000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45720" rtlCol="0" anchor="ctr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0488"/>
            <a:r>
              <a:rPr lang="en-GB" dirty="0">
                <a:solidFill>
                  <a:schemeClr val="bg1"/>
                </a:solidFill>
              </a:rPr>
              <a:t>The IOGP Life-Saving Rules</a:t>
            </a:r>
          </a:p>
        </p:txBody>
      </p:sp>
    </p:spTree>
    <p:extLst>
      <p:ext uri="{BB962C8B-B14F-4D97-AF65-F5344CB8AC3E}">
        <p14:creationId xmlns:p14="http://schemas.microsoft.com/office/powerpoint/2010/main" val="61250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737FB73-36B8-4533-AA08-8DD84D3AD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000"/>
            <a:ext cx="12192001" cy="465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72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8A8F9E3B-798F-47D6-9237-EE6C9E24E1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0062"/>
          <a:stretch/>
        </p:blipFill>
        <p:spPr>
          <a:xfrm>
            <a:off x="1692767" y="1403150"/>
            <a:ext cx="9305851" cy="411408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28ECB75-005D-46C2-82F0-4BEA5E742AC9}"/>
              </a:ext>
            </a:extLst>
          </p:cNvPr>
          <p:cNvSpPr/>
          <p:nvPr/>
        </p:nvSpPr>
        <p:spPr bwMode="auto">
          <a:xfrm>
            <a:off x="51890" y="1486537"/>
            <a:ext cx="2299693" cy="1366399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The IOGP Safety Performance database has over 2000 fatal event reports.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A6683B-81C2-49C2-80A2-9BBB457B6FDB}"/>
              </a:ext>
            </a:extLst>
          </p:cNvPr>
          <p:cNvSpPr/>
          <p:nvPr/>
        </p:nvSpPr>
        <p:spPr bwMode="auto">
          <a:xfrm>
            <a:off x="9048329" y="1479947"/>
            <a:ext cx="3091781" cy="1216666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600" dirty="0">
                <a:solidFill>
                  <a:schemeClr val="bg2"/>
                </a:solidFill>
              </a:rPr>
              <a:t>Around 80% of the work is performed by contractor employees, working for multiple companies on multiple sites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966D3C-01AA-45EB-B6DD-6D40F57717F0}"/>
              </a:ext>
            </a:extLst>
          </p:cNvPr>
          <p:cNvSpPr/>
          <p:nvPr/>
        </p:nvSpPr>
        <p:spPr bwMode="auto">
          <a:xfrm>
            <a:off x="708224" y="5450435"/>
            <a:ext cx="10945216" cy="799184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bg2"/>
                </a:solidFill>
              </a:rPr>
              <a:t>By having a common set of Life-Saving Rules, individuals would see the same Rules at every site, making it simpler, clearer, easier to follow and remember. And more efficient for all organisations</a:t>
            </a:r>
            <a:r>
              <a:rPr lang="en-GB" dirty="0"/>
              <a:t>. </a:t>
            </a:r>
          </a:p>
        </p:txBody>
      </p:sp>
      <p:sp>
        <p:nvSpPr>
          <p:cNvPr id="17" name="Title 6">
            <a:extLst>
              <a:ext uri="{FF2B5EF4-FFF2-40B4-BE49-F238E27FC236}">
                <a16:creationId xmlns:a16="http://schemas.microsoft.com/office/drawing/2014/main" id="{2FA985BE-C53C-41FF-8F29-F7044E3C780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86427" cy="1440000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450000" rIns="180000" bIns="46800" rtlCol="0" anchor="t" anchorCtr="0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0488"/>
            <a:r>
              <a:rPr lang="en-GB" dirty="0">
                <a:solidFill>
                  <a:schemeClr val="bg1"/>
                </a:solidFill>
              </a:rPr>
              <a:t>Why adopt the IOGP Life-Saving Rules? 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75C228-D6B2-490D-AF53-792EEF2D696A}"/>
              </a:ext>
            </a:extLst>
          </p:cNvPr>
          <p:cNvSpPr/>
          <p:nvPr/>
        </p:nvSpPr>
        <p:spPr bwMode="auto">
          <a:xfrm>
            <a:off x="708224" y="3429000"/>
            <a:ext cx="10945216" cy="48099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r>
              <a:rPr lang="en-GB" sz="2400" dirty="0">
                <a:solidFill>
                  <a:schemeClr val="bg2"/>
                </a:solidFill>
              </a:rPr>
              <a:t>If we do this together, as an industry, we can have a global impact on safety</a:t>
            </a:r>
          </a:p>
        </p:txBody>
      </p:sp>
    </p:spTree>
    <p:extLst>
      <p:ext uri="{BB962C8B-B14F-4D97-AF65-F5344CB8AC3E}">
        <p14:creationId xmlns:p14="http://schemas.microsoft.com/office/powerpoint/2010/main" val="195472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4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8ECB75-005D-46C2-82F0-4BEA5E742AC9}"/>
              </a:ext>
            </a:extLst>
          </p:cNvPr>
          <p:cNvSpPr/>
          <p:nvPr/>
        </p:nvSpPr>
        <p:spPr bwMode="auto">
          <a:xfrm>
            <a:off x="604333" y="1620000"/>
            <a:ext cx="10945216" cy="864096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We wanted to provide workers in the industry with actions they can take to protect themselves and their colleagues, no matter the worksite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7F0370-97A8-4DCE-8C4B-1262AB5E285E}"/>
              </a:ext>
            </a:extLst>
          </p:cNvPr>
          <p:cNvSpPr/>
          <p:nvPr/>
        </p:nvSpPr>
        <p:spPr bwMode="auto">
          <a:xfrm>
            <a:off x="604333" y="2484096"/>
            <a:ext cx="10945216" cy="48099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r>
              <a:rPr lang="en-GB" dirty="0">
                <a:solidFill>
                  <a:schemeClr val="bg1"/>
                </a:solidFill>
              </a:rPr>
              <a:t>Reviewed fatal incidents reported to IOGP to select the activities that are most likely to lead to a fatality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A6683B-81C2-49C2-80A2-9BBB457B6FDB}"/>
              </a:ext>
            </a:extLst>
          </p:cNvPr>
          <p:cNvSpPr/>
          <p:nvPr/>
        </p:nvSpPr>
        <p:spPr bwMode="auto">
          <a:xfrm>
            <a:off x="604333" y="3146121"/>
            <a:ext cx="10945216" cy="864096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We wanted to have only Rules that were relevant and applicable for the 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entire industry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E4AD85-1CFB-484C-B1F1-AAA194AC52A2}"/>
              </a:ext>
            </a:extLst>
          </p:cNvPr>
          <p:cNvSpPr/>
          <p:nvPr/>
        </p:nvSpPr>
        <p:spPr bwMode="auto">
          <a:xfrm>
            <a:off x="604333" y="4011526"/>
            <a:ext cx="10945216" cy="48099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r>
              <a:rPr lang="en-GB" dirty="0">
                <a:solidFill>
                  <a:schemeClr val="bg1"/>
                </a:solidFill>
              </a:rPr>
              <a:t>Checked our selection against other industry data sources (CONCAWE, ARPEL, NIOSH, OSHA)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966D3C-01AA-45EB-B6DD-6D40F57717F0}"/>
              </a:ext>
            </a:extLst>
          </p:cNvPr>
          <p:cNvSpPr/>
          <p:nvPr/>
        </p:nvSpPr>
        <p:spPr bwMode="auto">
          <a:xfrm>
            <a:off x="604333" y="4653136"/>
            <a:ext cx="10945216" cy="864096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r>
              <a:rPr lang="en-GB" sz="2400" dirty="0">
                <a:solidFill>
                  <a:schemeClr val="bg1"/>
                </a:solidFill>
              </a:rPr>
              <a:t>We created 9 Rules with a simple icon, and clear actions for individuals</a:t>
            </a:r>
          </a:p>
        </p:txBody>
      </p:sp>
      <p:sp>
        <p:nvSpPr>
          <p:cNvPr id="17" name="Title 6">
            <a:extLst>
              <a:ext uri="{FF2B5EF4-FFF2-40B4-BE49-F238E27FC236}">
                <a16:creationId xmlns:a16="http://schemas.microsoft.com/office/drawing/2014/main" id="{2FA985BE-C53C-41FF-8F29-F7044E3C780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86427" cy="1440000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450000" rIns="180000" bIns="46800" rtlCol="0" anchor="t" anchorCtr="0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0488"/>
            <a:r>
              <a:rPr lang="en-GB" dirty="0">
                <a:solidFill>
                  <a:schemeClr val="bg2"/>
                </a:solidFill>
              </a:rPr>
              <a:t>How were the Life-Saving Rules developed?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75C228-D6B2-490D-AF53-792EEF2D696A}"/>
              </a:ext>
            </a:extLst>
          </p:cNvPr>
          <p:cNvSpPr/>
          <p:nvPr/>
        </p:nvSpPr>
        <p:spPr bwMode="auto">
          <a:xfrm>
            <a:off x="604333" y="5517232"/>
            <a:ext cx="10945216" cy="48099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r>
              <a:rPr lang="en-GB" dirty="0">
                <a:solidFill>
                  <a:schemeClr val="bg1"/>
                </a:solidFill>
              </a:rPr>
              <a:t>Tested with workforce representatives and Human Performance experts</a:t>
            </a:r>
          </a:p>
        </p:txBody>
      </p:sp>
    </p:spTree>
    <p:extLst>
      <p:ext uri="{BB962C8B-B14F-4D97-AF65-F5344CB8AC3E}">
        <p14:creationId xmlns:p14="http://schemas.microsoft.com/office/powerpoint/2010/main" val="279519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1" grpId="0" animBg="1"/>
      <p:bldP spid="13" grpId="0" animBg="1"/>
      <p:bldP spid="14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546EFF-469B-4CB9-8031-B67E5F56AE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2144" y="5920726"/>
            <a:ext cx="3677388" cy="365125"/>
          </a:xfrm>
        </p:spPr>
        <p:txBody>
          <a:bodyPr anchor="t" anchorCtr="0"/>
          <a:lstStyle/>
          <a:p>
            <a:r>
              <a:rPr lang="en-GB" sz="1000" baseline="30000" dirty="0"/>
              <a:t>*</a:t>
            </a:r>
            <a:r>
              <a:rPr lang="en-GB" sz="1000" dirty="0"/>
              <a:t>From analysis of fatal incidents reported to IOGP (2008-2017)</a:t>
            </a:r>
            <a:endParaRPr lang="en-US" sz="10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D14A2DB-0E94-4550-811B-EDAFC8701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22"/>
            <a:ext cx="12192000" cy="1440000"/>
          </a:xfrm>
          <a:solidFill>
            <a:schemeClr val="tx1"/>
          </a:solidFill>
        </p:spPr>
        <p:txBody>
          <a:bodyPr lIns="180000" tIns="180000" rIns="180000" anchor="ctr">
            <a:noAutofit/>
          </a:bodyPr>
          <a:lstStyle/>
          <a:p>
            <a:pPr marL="90488"/>
            <a:r>
              <a:rPr lang="en-GB" dirty="0">
                <a:solidFill>
                  <a:schemeClr val="bg1"/>
                </a:solidFill>
              </a:rPr>
              <a:t>In the last 10 years, 376 people might still be alive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if the Life-Saving Rules had been followed</a:t>
            </a:r>
            <a:r>
              <a:rPr lang="en-GB" sz="3100" baseline="50000" dirty="0">
                <a:solidFill>
                  <a:schemeClr val="bg1"/>
                </a:solidFill>
              </a:rPr>
              <a:t>*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BDB1D4-3DB8-3B4A-A6E2-463B9702B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1721789"/>
            <a:ext cx="100965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56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6D85C11-9CC8-4135-A1C0-B26361527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solidFill>
            <a:schemeClr val="tx1"/>
          </a:solidFill>
        </p:spPr>
        <p:txBody>
          <a:bodyPr anchor="ctr"/>
          <a:lstStyle/>
          <a:p>
            <a:r>
              <a:rPr lang="en-GB" dirty="0">
                <a:solidFill>
                  <a:schemeClr val="bg1"/>
                </a:solidFill>
              </a:rPr>
              <a:t>Structure of the Rules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7442DC-63BD-4D31-88D8-8C8725079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602" y="1609199"/>
            <a:ext cx="3500795" cy="43507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9C3246-3735-4E73-803F-5E67CC713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15" y="1591174"/>
            <a:ext cx="3508370" cy="4360144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8A8E678-6206-4DFA-B15A-14C702D993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234972" y="1635095"/>
            <a:ext cx="3457207" cy="4296559"/>
          </a:xfrm>
          <a:prstGeom prst="rect">
            <a:avLst/>
          </a:prstGeom>
        </p:spPr>
      </p:pic>
      <p:sp>
        <p:nvSpPr>
          <p:cNvPr id="12" name="Callout: Bent Line with Accent Bar 11">
            <a:extLst>
              <a:ext uri="{FF2B5EF4-FFF2-40B4-BE49-F238E27FC236}">
                <a16:creationId xmlns:a16="http://schemas.microsoft.com/office/drawing/2014/main" id="{103F051B-3A8D-40A6-A362-9EC601239793}"/>
              </a:ext>
            </a:extLst>
          </p:cNvPr>
          <p:cNvSpPr/>
          <p:nvPr/>
        </p:nvSpPr>
        <p:spPr bwMode="auto">
          <a:xfrm>
            <a:off x="2495600" y="630869"/>
            <a:ext cx="1584176" cy="792088"/>
          </a:xfrm>
          <a:prstGeom prst="accentCallout2">
            <a:avLst>
              <a:gd name="adj1" fmla="val 68775"/>
              <a:gd name="adj2" fmla="val -8974"/>
              <a:gd name="adj3" fmla="val 71340"/>
              <a:gd name="adj4" fmla="val -28211"/>
              <a:gd name="adj5" fmla="val 188178"/>
              <a:gd name="adj6" fmla="val -52439"/>
            </a:avLst>
          </a:prstGeom>
          <a:solidFill>
            <a:schemeClr val="accent2">
              <a:alpha val="80000"/>
            </a:schemeClr>
          </a:solidFill>
          <a:ln w="57150">
            <a:solidFill>
              <a:srgbClr val="833177"/>
            </a:solidFill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Rule statement</a:t>
            </a:r>
          </a:p>
        </p:txBody>
      </p:sp>
      <p:sp>
        <p:nvSpPr>
          <p:cNvPr id="13" name="Callout: Bent Line with Accent Bar 12">
            <a:extLst>
              <a:ext uri="{FF2B5EF4-FFF2-40B4-BE49-F238E27FC236}">
                <a16:creationId xmlns:a16="http://schemas.microsoft.com/office/drawing/2014/main" id="{611E74FA-BB61-44E0-B623-C031DC9EDE78}"/>
              </a:ext>
            </a:extLst>
          </p:cNvPr>
          <p:cNvSpPr/>
          <p:nvPr/>
        </p:nvSpPr>
        <p:spPr bwMode="auto">
          <a:xfrm>
            <a:off x="5113536" y="651746"/>
            <a:ext cx="1584176" cy="792088"/>
          </a:xfrm>
          <a:prstGeom prst="accentCallout2">
            <a:avLst>
              <a:gd name="adj1" fmla="val 52101"/>
              <a:gd name="adj2" fmla="val 110957"/>
              <a:gd name="adj3" fmla="val 82884"/>
              <a:gd name="adj4" fmla="val 182150"/>
              <a:gd name="adj5" fmla="val 439585"/>
              <a:gd name="adj6" fmla="val 181011"/>
            </a:avLst>
          </a:prstGeom>
          <a:solidFill>
            <a:schemeClr val="accent1">
              <a:alpha val="80000"/>
            </a:schemeClr>
          </a:solidFill>
          <a:ln w="57150">
            <a:solidFill>
              <a:schemeClr val="accent1"/>
            </a:solidFill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Actions 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2C57E878-7F59-4212-A147-1ADA2BBC4155}"/>
              </a:ext>
            </a:extLst>
          </p:cNvPr>
          <p:cNvSpPr/>
          <p:nvPr/>
        </p:nvSpPr>
        <p:spPr>
          <a:xfrm>
            <a:off x="251676" y="3140968"/>
            <a:ext cx="204036" cy="266429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DA3C948A-4CBC-48FE-B053-85952536EB65}"/>
              </a:ext>
            </a:extLst>
          </p:cNvPr>
          <p:cNvSpPr/>
          <p:nvPr/>
        </p:nvSpPr>
        <p:spPr>
          <a:xfrm>
            <a:off x="4098608" y="2852936"/>
            <a:ext cx="204036" cy="266429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280F7D98-9F99-40E0-8F95-42ADB20F523D}"/>
              </a:ext>
            </a:extLst>
          </p:cNvPr>
          <p:cNvSpPr/>
          <p:nvPr/>
        </p:nvSpPr>
        <p:spPr>
          <a:xfrm>
            <a:off x="8010206" y="2852936"/>
            <a:ext cx="204036" cy="266429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207081"/>
      </p:ext>
    </p:extLst>
  </p:cSld>
  <p:clrMapOvr>
    <a:masterClrMapping/>
  </p:clrMapOvr>
</p:sld>
</file>

<file path=ppt/theme/theme1.xml><?xml version="1.0" encoding="utf-8"?>
<a:theme xmlns:a="http://schemas.openxmlformats.org/drawingml/2006/main" name="2_IOGP PP template Nov 14">
  <a:themeElements>
    <a:clrScheme name="IOGP Palette 1">
      <a:dk1>
        <a:srgbClr val="53565A"/>
      </a:dk1>
      <a:lt1>
        <a:srgbClr val="FFFFFF"/>
      </a:lt1>
      <a:dk2>
        <a:srgbClr val="000000"/>
      </a:dk2>
      <a:lt2>
        <a:srgbClr val="FFFFFF"/>
      </a:lt2>
      <a:accent1>
        <a:srgbClr val="EF9600"/>
      </a:accent1>
      <a:accent2>
        <a:srgbClr val="833177"/>
      </a:accent2>
      <a:accent3>
        <a:srgbClr val="385E9D"/>
      </a:accent3>
      <a:accent4>
        <a:srgbClr val="453536"/>
      </a:accent4>
      <a:accent5>
        <a:srgbClr val="802F2D"/>
      </a:accent5>
      <a:accent6>
        <a:srgbClr val="523178"/>
      </a:accent6>
      <a:hlink>
        <a:srgbClr val="385E9D"/>
      </a:hlink>
      <a:folHlink>
        <a:srgbClr val="83317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alpha val="80000"/>
          </a:schemeClr>
        </a:solidFill>
        <a:ln>
          <a:noFill/>
        </a:ln>
        <a:ex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dirty="0" smtClean="0"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lank Presentation" id="{92C8CAB5-BBAC-490F-A7DD-BCCC11455124}" vid="{2009AC1E-FAEE-4F88-A894-7D9F36599D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95B91ACFF5FC45999C55D9C1060F0B" ma:contentTypeVersion="7" ma:contentTypeDescription="Create a new document." ma:contentTypeScope="" ma:versionID="65d603730622a66f45fa66208eaf93a8">
  <xsd:schema xmlns:xsd="http://www.w3.org/2001/XMLSchema" xmlns:xs="http://www.w3.org/2001/XMLSchema" xmlns:p="http://schemas.microsoft.com/office/2006/metadata/properties" xmlns:ns2="7ed2fb0e-5100-4ee9-9500-2e38e770da13" xmlns:ns3="8bed682d-7bbb-4a21-9b7d-3f50edf8680b" targetNamespace="http://schemas.microsoft.com/office/2006/metadata/properties" ma:root="true" ma:fieldsID="33a6b30d522a772546baec018a82e92d" ns2:_="" ns3:_="">
    <xsd:import namespace="7ed2fb0e-5100-4ee9-9500-2e38e770da13"/>
    <xsd:import namespace="8bed682d-7bbb-4a21-9b7d-3f50edf868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d2fb0e-5100-4ee9-9500-2e38e770da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ed682d-7bbb-4a21-9b7d-3f50edf8680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E9C5225-539B-4A70-8B83-FD6A243281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d2fb0e-5100-4ee9-9500-2e38e770da13"/>
    <ds:schemaRef ds:uri="8bed682d-7bbb-4a21-9b7d-3f50edf868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1AAA868-1F0F-44E8-AFEB-A675A6BB47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353FF0-435B-463A-B6A1-B7DE0A131655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8bed682d-7bbb-4a21-9b7d-3f50edf8680b"/>
    <ds:schemaRef ds:uri="http://purl.org/dc/terms/"/>
    <ds:schemaRef ds:uri="7ed2fb0e-5100-4ee9-9500-2e38e770da13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Branded blank presentation</Template>
  <TotalTime>714</TotalTime>
  <Words>977</Words>
  <Application>Microsoft Office PowerPoint</Application>
  <PresentationFormat>Widescreen</PresentationFormat>
  <Paragraphs>145</Paragraphs>
  <Slides>14</Slides>
  <Notes>8</Notes>
  <HiddenSlides>1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2_IOGP PP template Nov 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the last 10 years, 376 people might still be alive  if the Life-Saving Rules had been followed*</vt:lpstr>
      <vt:lpstr>Structure of the Rules</vt:lpstr>
      <vt:lpstr>PowerPoint Presentation</vt:lpstr>
      <vt:lpstr>PowerPoint Presentation</vt:lpstr>
      <vt:lpstr>PowerPoint Presentation</vt:lpstr>
      <vt:lpstr>Roll-out plan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Pearce, Tom, IOGP</dc:creator>
  <cp:lastModifiedBy>Mariana Carvalho</cp:lastModifiedBy>
  <cp:revision>78</cp:revision>
  <cp:lastPrinted>2018-11-08T14:36:05Z</cp:lastPrinted>
  <dcterms:created xsi:type="dcterms:W3CDTF">2017-10-25T13:43:11Z</dcterms:created>
  <dcterms:modified xsi:type="dcterms:W3CDTF">2018-11-23T15:04:29Z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0x0101006D95B91ACFF5FC45999C55D9C1060F0B</vt:lpwstr>
  </property>
</Properties>
</file>